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76" r:id="rId2"/>
    <p:sldId id="283" r:id="rId3"/>
    <p:sldId id="284" r:id="rId4"/>
    <p:sldId id="286" r:id="rId5"/>
    <p:sldId id="260" r:id="rId6"/>
    <p:sldId id="293" r:id="rId7"/>
    <p:sldId id="282" r:id="rId8"/>
    <p:sldId id="280" r:id="rId9"/>
    <p:sldId id="290" r:id="rId10"/>
    <p:sldId id="273" r:id="rId11"/>
    <p:sldId id="275" r:id="rId12"/>
    <p:sldId id="295" r:id="rId13"/>
    <p:sldId id="274" r:id="rId14"/>
    <p:sldId id="296" r:id="rId15"/>
    <p:sldId id="268" r:id="rId16"/>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352" autoAdjust="0"/>
    <p:restoredTop sz="94660"/>
  </p:normalViewPr>
  <p:slideViewPr>
    <p:cSldViewPr snapToGrid="0">
      <p:cViewPr varScale="1">
        <p:scale>
          <a:sx n="108" d="100"/>
          <a:sy n="108" d="100"/>
        </p:scale>
        <p:origin x="1038"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105686E-E6FD-4478-9338-5C10A8C9F25B}" type="datetimeFigureOut">
              <a:rPr lang="ru-RU" smtClean="0"/>
              <a:t>06.05.2022</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3CFAE06-33F5-43DB-9FED-687C4072FCF6}" type="slidenum">
              <a:rPr lang="ru-RU" smtClean="0"/>
              <a:t>‹#›</a:t>
            </a:fld>
            <a:endParaRPr lang="ru-RU"/>
          </a:p>
        </p:txBody>
      </p:sp>
    </p:spTree>
    <p:extLst>
      <p:ext uri="{BB962C8B-B14F-4D97-AF65-F5344CB8AC3E}">
        <p14:creationId xmlns:p14="http://schemas.microsoft.com/office/powerpoint/2010/main" val="35788785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13CFAE06-33F5-43DB-9FED-687C4072FCF6}" type="slidenum">
              <a:rPr lang="ru-RU" smtClean="0"/>
              <a:t>5</a:t>
            </a:fld>
            <a:endParaRPr lang="ru-RU"/>
          </a:p>
        </p:txBody>
      </p:sp>
    </p:spTree>
    <p:extLst>
      <p:ext uri="{BB962C8B-B14F-4D97-AF65-F5344CB8AC3E}">
        <p14:creationId xmlns:p14="http://schemas.microsoft.com/office/powerpoint/2010/main" val="36002122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676F977-5CDE-4D89-BE53-F9564B8652B4}"/>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a:extLst>
              <a:ext uri="{FF2B5EF4-FFF2-40B4-BE49-F238E27FC236}">
                <a16:creationId xmlns:a16="http://schemas.microsoft.com/office/drawing/2014/main" id="{9B534BE4-7662-4041-9B98-305268FC254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a:extLst>
              <a:ext uri="{FF2B5EF4-FFF2-40B4-BE49-F238E27FC236}">
                <a16:creationId xmlns:a16="http://schemas.microsoft.com/office/drawing/2014/main" id="{38A6A9B7-71CC-4561-9D79-B7B44509375F}"/>
              </a:ext>
            </a:extLst>
          </p:cNvPr>
          <p:cNvSpPr>
            <a:spLocks noGrp="1"/>
          </p:cNvSpPr>
          <p:nvPr>
            <p:ph type="dt" sz="half" idx="10"/>
          </p:nvPr>
        </p:nvSpPr>
        <p:spPr/>
        <p:txBody>
          <a:bodyPr/>
          <a:lstStyle/>
          <a:p>
            <a:fld id="{F2AA1629-854E-4BF8-81CE-BA217123E6A5}" type="datetimeFigureOut">
              <a:rPr lang="ru-RU" smtClean="0"/>
              <a:t>06.05.2022</a:t>
            </a:fld>
            <a:endParaRPr lang="ru-RU"/>
          </a:p>
        </p:txBody>
      </p:sp>
      <p:sp>
        <p:nvSpPr>
          <p:cNvPr id="5" name="Нижний колонтитул 4">
            <a:extLst>
              <a:ext uri="{FF2B5EF4-FFF2-40B4-BE49-F238E27FC236}">
                <a16:creationId xmlns:a16="http://schemas.microsoft.com/office/drawing/2014/main" id="{70A65801-A554-4E4D-A6E4-444787AA7D77}"/>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40AE5702-C2D7-4395-BE25-D0018953E873}"/>
              </a:ext>
            </a:extLst>
          </p:cNvPr>
          <p:cNvSpPr>
            <a:spLocks noGrp="1"/>
          </p:cNvSpPr>
          <p:nvPr>
            <p:ph type="sldNum" sz="quarter" idx="12"/>
          </p:nvPr>
        </p:nvSpPr>
        <p:spPr/>
        <p:txBody>
          <a:bodyPr/>
          <a:lstStyle/>
          <a:p>
            <a:fld id="{45E3CBC2-F4B5-4F84-8EA5-3F5A0DAC2A23}" type="slidenum">
              <a:rPr lang="ru-RU" smtClean="0"/>
              <a:t>‹#›</a:t>
            </a:fld>
            <a:endParaRPr lang="ru-RU"/>
          </a:p>
        </p:txBody>
      </p:sp>
    </p:spTree>
    <p:extLst>
      <p:ext uri="{BB962C8B-B14F-4D97-AF65-F5344CB8AC3E}">
        <p14:creationId xmlns:p14="http://schemas.microsoft.com/office/powerpoint/2010/main" val="15881977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3CD5E7F-2A26-4753-8021-66F5412B304B}"/>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a16="http://schemas.microsoft.com/office/drawing/2014/main" id="{707E39AA-6CFA-47FA-AB68-0EA69ABD8CE1}"/>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C1DD8512-B66D-4435-BD7C-16E5995511B5}"/>
              </a:ext>
            </a:extLst>
          </p:cNvPr>
          <p:cNvSpPr>
            <a:spLocks noGrp="1"/>
          </p:cNvSpPr>
          <p:nvPr>
            <p:ph type="dt" sz="half" idx="10"/>
          </p:nvPr>
        </p:nvSpPr>
        <p:spPr/>
        <p:txBody>
          <a:bodyPr/>
          <a:lstStyle/>
          <a:p>
            <a:fld id="{F2AA1629-854E-4BF8-81CE-BA217123E6A5}" type="datetimeFigureOut">
              <a:rPr lang="ru-RU" smtClean="0"/>
              <a:t>06.05.2022</a:t>
            </a:fld>
            <a:endParaRPr lang="ru-RU"/>
          </a:p>
        </p:txBody>
      </p:sp>
      <p:sp>
        <p:nvSpPr>
          <p:cNvPr id="5" name="Нижний колонтитул 4">
            <a:extLst>
              <a:ext uri="{FF2B5EF4-FFF2-40B4-BE49-F238E27FC236}">
                <a16:creationId xmlns:a16="http://schemas.microsoft.com/office/drawing/2014/main" id="{79D534A9-67A4-4AE8-AFFC-F58A1A755058}"/>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C8C44F04-CC56-4F66-B578-ABEF314D11AD}"/>
              </a:ext>
            </a:extLst>
          </p:cNvPr>
          <p:cNvSpPr>
            <a:spLocks noGrp="1"/>
          </p:cNvSpPr>
          <p:nvPr>
            <p:ph type="sldNum" sz="quarter" idx="12"/>
          </p:nvPr>
        </p:nvSpPr>
        <p:spPr/>
        <p:txBody>
          <a:bodyPr/>
          <a:lstStyle/>
          <a:p>
            <a:fld id="{45E3CBC2-F4B5-4F84-8EA5-3F5A0DAC2A23}" type="slidenum">
              <a:rPr lang="ru-RU" smtClean="0"/>
              <a:t>‹#›</a:t>
            </a:fld>
            <a:endParaRPr lang="ru-RU"/>
          </a:p>
        </p:txBody>
      </p:sp>
    </p:spTree>
    <p:extLst>
      <p:ext uri="{BB962C8B-B14F-4D97-AF65-F5344CB8AC3E}">
        <p14:creationId xmlns:p14="http://schemas.microsoft.com/office/powerpoint/2010/main" val="30010354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03CC66E1-2765-4429-99C0-E434491AB6F4}"/>
              </a:ext>
            </a:extLst>
          </p:cNvPr>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a:extLst>
              <a:ext uri="{FF2B5EF4-FFF2-40B4-BE49-F238E27FC236}">
                <a16:creationId xmlns:a16="http://schemas.microsoft.com/office/drawing/2014/main" id="{921EA849-AE14-4FAF-BC6B-57FC9B0CC3DB}"/>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D4AA6D0B-6DD0-403F-98B9-3D9FB3FEE5EE}"/>
              </a:ext>
            </a:extLst>
          </p:cNvPr>
          <p:cNvSpPr>
            <a:spLocks noGrp="1"/>
          </p:cNvSpPr>
          <p:nvPr>
            <p:ph type="dt" sz="half" idx="10"/>
          </p:nvPr>
        </p:nvSpPr>
        <p:spPr/>
        <p:txBody>
          <a:bodyPr/>
          <a:lstStyle/>
          <a:p>
            <a:fld id="{F2AA1629-854E-4BF8-81CE-BA217123E6A5}" type="datetimeFigureOut">
              <a:rPr lang="ru-RU" smtClean="0"/>
              <a:t>06.05.2022</a:t>
            </a:fld>
            <a:endParaRPr lang="ru-RU"/>
          </a:p>
        </p:txBody>
      </p:sp>
      <p:sp>
        <p:nvSpPr>
          <p:cNvPr id="5" name="Нижний колонтитул 4">
            <a:extLst>
              <a:ext uri="{FF2B5EF4-FFF2-40B4-BE49-F238E27FC236}">
                <a16:creationId xmlns:a16="http://schemas.microsoft.com/office/drawing/2014/main" id="{6CC0FCCE-5DE7-4A44-8EE3-C112C1F5A71C}"/>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E1155058-B1A7-4D7D-BFC7-605F22FC1B42}"/>
              </a:ext>
            </a:extLst>
          </p:cNvPr>
          <p:cNvSpPr>
            <a:spLocks noGrp="1"/>
          </p:cNvSpPr>
          <p:nvPr>
            <p:ph type="sldNum" sz="quarter" idx="12"/>
          </p:nvPr>
        </p:nvSpPr>
        <p:spPr/>
        <p:txBody>
          <a:bodyPr/>
          <a:lstStyle/>
          <a:p>
            <a:fld id="{45E3CBC2-F4B5-4F84-8EA5-3F5A0DAC2A23}" type="slidenum">
              <a:rPr lang="ru-RU" smtClean="0"/>
              <a:t>‹#›</a:t>
            </a:fld>
            <a:endParaRPr lang="ru-RU"/>
          </a:p>
        </p:txBody>
      </p:sp>
    </p:spTree>
    <p:extLst>
      <p:ext uri="{BB962C8B-B14F-4D97-AF65-F5344CB8AC3E}">
        <p14:creationId xmlns:p14="http://schemas.microsoft.com/office/powerpoint/2010/main" val="31766045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DA57451-A0C4-4566-8C77-AC654400FF95}"/>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39322B74-B64A-4CD0-B4FE-FDE7CFBAC5E7}"/>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17921A38-C14F-4F6A-9BCB-1F9A1BE47CC0}"/>
              </a:ext>
            </a:extLst>
          </p:cNvPr>
          <p:cNvSpPr>
            <a:spLocks noGrp="1"/>
          </p:cNvSpPr>
          <p:nvPr>
            <p:ph type="dt" sz="half" idx="10"/>
          </p:nvPr>
        </p:nvSpPr>
        <p:spPr/>
        <p:txBody>
          <a:bodyPr/>
          <a:lstStyle/>
          <a:p>
            <a:fld id="{F2AA1629-854E-4BF8-81CE-BA217123E6A5}" type="datetimeFigureOut">
              <a:rPr lang="ru-RU" smtClean="0"/>
              <a:t>06.05.2022</a:t>
            </a:fld>
            <a:endParaRPr lang="ru-RU"/>
          </a:p>
        </p:txBody>
      </p:sp>
      <p:sp>
        <p:nvSpPr>
          <p:cNvPr id="5" name="Нижний колонтитул 4">
            <a:extLst>
              <a:ext uri="{FF2B5EF4-FFF2-40B4-BE49-F238E27FC236}">
                <a16:creationId xmlns:a16="http://schemas.microsoft.com/office/drawing/2014/main" id="{FB0F1E5A-AB91-47D2-A363-568F7BAC819F}"/>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C9E81B8C-785F-4A5A-9BDA-A0119D9B5A7C}"/>
              </a:ext>
            </a:extLst>
          </p:cNvPr>
          <p:cNvSpPr>
            <a:spLocks noGrp="1"/>
          </p:cNvSpPr>
          <p:nvPr>
            <p:ph type="sldNum" sz="quarter" idx="12"/>
          </p:nvPr>
        </p:nvSpPr>
        <p:spPr/>
        <p:txBody>
          <a:bodyPr/>
          <a:lstStyle/>
          <a:p>
            <a:fld id="{45E3CBC2-F4B5-4F84-8EA5-3F5A0DAC2A23}" type="slidenum">
              <a:rPr lang="ru-RU" smtClean="0"/>
              <a:t>‹#›</a:t>
            </a:fld>
            <a:endParaRPr lang="ru-RU"/>
          </a:p>
        </p:txBody>
      </p:sp>
    </p:spTree>
    <p:extLst>
      <p:ext uri="{BB962C8B-B14F-4D97-AF65-F5344CB8AC3E}">
        <p14:creationId xmlns:p14="http://schemas.microsoft.com/office/powerpoint/2010/main" val="3864618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1012F97-1062-42E7-8733-13519241A060}"/>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a:extLst>
              <a:ext uri="{FF2B5EF4-FFF2-40B4-BE49-F238E27FC236}">
                <a16:creationId xmlns:a16="http://schemas.microsoft.com/office/drawing/2014/main" id="{D1491947-4E34-4C76-B9FE-D7FB0520185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5A8CB950-DCCF-41C2-A9BA-FA990F9B2FCD}"/>
              </a:ext>
            </a:extLst>
          </p:cNvPr>
          <p:cNvSpPr>
            <a:spLocks noGrp="1"/>
          </p:cNvSpPr>
          <p:nvPr>
            <p:ph type="dt" sz="half" idx="10"/>
          </p:nvPr>
        </p:nvSpPr>
        <p:spPr/>
        <p:txBody>
          <a:bodyPr/>
          <a:lstStyle/>
          <a:p>
            <a:fld id="{F2AA1629-854E-4BF8-81CE-BA217123E6A5}" type="datetimeFigureOut">
              <a:rPr lang="ru-RU" smtClean="0"/>
              <a:t>06.05.2022</a:t>
            </a:fld>
            <a:endParaRPr lang="ru-RU"/>
          </a:p>
        </p:txBody>
      </p:sp>
      <p:sp>
        <p:nvSpPr>
          <p:cNvPr id="5" name="Нижний колонтитул 4">
            <a:extLst>
              <a:ext uri="{FF2B5EF4-FFF2-40B4-BE49-F238E27FC236}">
                <a16:creationId xmlns:a16="http://schemas.microsoft.com/office/drawing/2014/main" id="{DE5F4186-5F34-44FB-BAA3-7B894F06A7A6}"/>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1787F601-5BE5-40AF-8B42-8C9A78E7B003}"/>
              </a:ext>
            </a:extLst>
          </p:cNvPr>
          <p:cNvSpPr>
            <a:spLocks noGrp="1"/>
          </p:cNvSpPr>
          <p:nvPr>
            <p:ph type="sldNum" sz="quarter" idx="12"/>
          </p:nvPr>
        </p:nvSpPr>
        <p:spPr/>
        <p:txBody>
          <a:bodyPr/>
          <a:lstStyle/>
          <a:p>
            <a:fld id="{45E3CBC2-F4B5-4F84-8EA5-3F5A0DAC2A23}" type="slidenum">
              <a:rPr lang="ru-RU" smtClean="0"/>
              <a:t>‹#›</a:t>
            </a:fld>
            <a:endParaRPr lang="ru-RU"/>
          </a:p>
        </p:txBody>
      </p:sp>
    </p:spTree>
    <p:extLst>
      <p:ext uri="{BB962C8B-B14F-4D97-AF65-F5344CB8AC3E}">
        <p14:creationId xmlns:p14="http://schemas.microsoft.com/office/powerpoint/2010/main" val="24743552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C6DF50A-3DCB-4561-B7CD-BAE7C4E4534A}"/>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6420D9A8-1394-4C01-9262-84BF3AF065E5}"/>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a16="http://schemas.microsoft.com/office/drawing/2014/main" id="{74EECC0C-9460-4015-ABFC-291B0E6C4939}"/>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a16="http://schemas.microsoft.com/office/drawing/2014/main" id="{83CF11D3-ACEF-4F69-904E-5C7D895B73C3}"/>
              </a:ext>
            </a:extLst>
          </p:cNvPr>
          <p:cNvSpPr>
            <a:spLocks noGrp="1"/>
          </p:cNvSpPr>
          <p:nvPr>
            <p:ph type="dt" sz="half" idx="10"/>
          </p:nvPr>
        </p:nvSpPr>
        <p:spPr/>
        <p:txBody>
          <a:bodyPr/>
          <a:lstStyle/>
          <a:p>
            <a:fld id="{F2AA1629-854E-4BF8-81CE-BA217123E6A5}" type="datetimeFigureOut">
              <a:rPr lang="ru-RU" smtClean="0"/>
              <a:t>06.05.2022</a:t>
            </a:fld>
            <a:endParaRPr lang="ru-RU"/>
          </a:p>
        </p:txBody>
      </p:sp>
      <p:sp>
        <p:nvSpPr>
          <p:cNvPr id="6" name="Нижний колонтитул 5">
            <a:extLst>
              <a:ext uri="{FF2B5EF4-FFF2-40B4-BE49-F238E27FC236}">
                <a16:creationId xmlns:a16="http://schemas.microsoft.com/office/drawing/2014/main" id="{65125F2F-B53B-4D8F-95B9-60807F01B1A6}"/>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7A2E4FE9-6A2C-4CE9-AA7D-D4204B8A1CCC}"/>
              </a:ext>
            </a:extLst>
          </p:cNvPr>
          <p:cNvSpPr>
            <a:spLocks noGrp="1"/>
          </p:cNvSpPr>
          <p:nvPr>
            <p:ph type="sldNum" sz="quarter" idx="12"/>
          </p:nvPr>
        </p:nvSpPr>
        <p:spPr/>
        <p:txBody>
          <a:bodyPr/>
          <a:lstStyle/>
          <a:p>
            <a:fld id="{45E3CBC2-F4B5-4F84-8EA5-3F5A0DAC2A23}" type="slidenum">
              <a:rPr lang="ru-RU" smtClean="0"/>
              <a:t>‹#›</a:t>
            </a:fld>
            <a:endParaRPr lang="ru-RU"/>
          </a:p>
        </p:txBody>
      </p:sp>
    </p:spTree>
    <p:extLst>
      <p:ext uri="{BB962C8B-B14F-4D97-AF65-F5344CB8AC3E}">
        <p14:creationId xmlns:p14="http://schemas.microsoft.com/office/powerpoint/2010/main" val="23153196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F0546E5-F53E-4AC3-BCA2-C93A2018B862}"/>
              </a:ext>
            </a:extLst>
          </p:cNvPr>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a:extLst>
              <a:ext uri="{FF2B5EF4-FFF2-40B4-BE49-F238E27FC236}">
                <a16:creationId xmlns:a16="http://schemas.microsoft.com/office/drawing/2014/main" id="{AAF87C49-AD33-47A0-A6DB-C6DD43B06A6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id="{CDB8BBC5-2B01-46F3-B4CC-34B088CD8C4C}"/>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a16="http://schemas.microsoft.com/office/drawing/2014/main" id="{5E208BCE-D36A-4927-B2E6-2FC49EED33B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id="{12E8ECD2-C1BF-43C2-91FB-0B12A4B2371D}"/>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a16="http://schemas.microsoft.com/office/drawing/2014/main" id="{BEC1ECA8-B5F0-45BA-911A-55881532F4C0}"/>
              </a:ext>
            </a:extLst>
          </p:cNvPr>
          <p:cNvSpPr>
            <a:spLocks noGrp="1"/>
          </p:cNvSpPr>
          <p:nvPr>
            <p:ph type="dt" sz="half" idx="10"/>
          </p:nvPr>
        </p:nvSpPr>
        <p:spPr/>
        <p:txBody>
          <a:bodyPr/>
          <a:lstStyle/>
          <a:p>
            <a:fld id="{F2AA1629-854E-4BF8-81CE-BA217123E6A5}" type="datetimeFigureOut">
              <a:rPr lang="ru-RU" smtClean="0"/>
              <a:t>06.05.2022</a:t>
            </a:fld>
            <a:endParaRPr lang="ru-RU"/>
          </a:p>
        </p:txBody>
      </p:sp>
      <p:sp>
        <p:nvSpPr>
          <p:cNvPr id="8" name="Нижний колонтитул 7">
            <a:extLst>
              <a:ext uri="{FF2B5EF4-FFF2-40B4-BE49-F238E27FC236}">
                <a16:creationId xmlns:a16="http://schemas.microsoft.com/office/drawing/2014/main" id="{855E3E55-3DEA-4C1B-A240-0D48220F26BA}"/>
              </a:ext>
            </a:extLst>
          </p:cNvPr>
          <p:cNvSpPr>
            <a:spLocks noGrp="1"/>
          </p:cNvSpPr>
          <p:nvPr>
            <p:ph type="ftr" sz="quarter" idx="11"/>
          </p:nvPr>
        </p:nvSpPr>
        <p:spPr/>
        <p:txBody>
          <a:bodyPr/>
          <a:lstStyle/>
          <a:p>
            <a:endParaRPr lang="ru-RU"/>
          </a:p>
        </p:txBody>
      </p:sp>
      <p:sp>
        <p:nvSpPr>
          <p:cNvPr id="9" name="Номер слайда 8">
            <a:extLst>
              <a:ext uri="{FF2B5EF4-FFF2-40B4-BE49-F238E27FC236}">
                <a16:creationId xmlns:a16="http://schemas.microsoft.com/office/drawing/2014/main" id="{4D08627F-CF66-4FDB-8159-ABB009E0938F}"/>
              </a:ext>
            </a:extLst>
          </p:cNvPr>
          <p:cNvSpPr>
            <a:spLocks noGrp="1"/>
          </p:cNvSpPr>
          <p:nvPr>
            <p:ph type="sldNum" sz="quarter" idx="12"/>
          </p:nvPr>
        </p:nvSpPr>
        <p:spPr/>
        <p:txBody>
          <a:bodyPr/>
          <a:lstStyle/>
          <a:p>
            <a:fld id="{45E3CBC2-F4B5-4F84-8EA5-3F5A0DAC2A23}" type="slidenum">
              <a:rPr lang="ru-RU" smtClean="0"/>
              <a:t>‹#›</a:t>
            </a:fld>
            <a:endParaRPr lang="ru-RU"/>
          </a:p>
        </p:txBody>
      </p:sp>
    </p:spTree>
    <p:extLst>
      <p:ext uri="{BB962C8B-B14F-4D97-AF65-F5344CB8AC3E}">
        <p14:creationId xmlns:p14="http://schemas.microsoft.com/office/powerpoint/2010/main" val="30319617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3917585-0751-43F3-B079-2BDA1522BD17}"/>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a16="http://schemas.microsoft.com/office/drawing/2014/main" id="{76A008F7-7CAB-4B45-BFE5-A53136A2D84F}"/>
              </a:ext>
            </a:extLst>
          </p:cNvPr>
          <p:cNvSpPr>
            <a:spLocks noGrp="1"/>
          </p:cNvSpPr>
          <p:nvPr>
            <p:ph type="dt" sz="half" idx="10"/>
          </p:nvPr>
        </p:nvSpPr>
        <p:spPr/>
        <p:txBody>
          <a:bodyPr/>
          <a:lstStyle/>
          <a:p>
            <a:fld id="{F2AA1629-854E-4BF8-81CE-BA217123E6A5}" type="datetimeFigureOut">
              <a:rPr lang="ru-RU" smtClean="0"/>
              <a:t>06.05.2022</a:t>
            </a:fld>
            <a:endParaRPr lang="ru-RU"/>
          </a:p>
        </p:txBody>
      </p:sp>
      <p:sp>
        <p:nvSpPr>
          <p:cNvPr id="4" name="Нижний колонтитул 3">
            <a:extLst>
              <a:ext uri="{FF2B5EF4-FFF2-40B4-BE49-F238E27FC236}">
                <a16:creationId xmlns:a16="http://schemas.microsoft.com/office/drawing/2014/main" id="{771C64C5-05A6-456A-A268-FCDF6D3BE026}"/>
              </a:ext>
            </a:extLst>
          </p:cNvPr>
          <p:cNvSpPr>
            <a:spLocks noGrp="1"/>
          </p:cNvSpPr>
          <p:nvPr>
            <p:ph type="ftr" sz="quarter" idx="11"/>
          </p:nvPr>
        </p:nvSpPr>
        <p:spPr/>
        <p:txBody>
          <a:bodyPr/>
          <a:lstStyle/>
          <a:p>
            <a:endParaRPr lang="ru-RU"/>
          </a:p>
        </p:txBody>
      </p:sp>
      <p:sp>
        <p:nvSpPr>
          <p:cNvPr id="5" name="Номер слайда 4">
            <a:extLst>
              <a:ext uri="{FF2B5EF4-FFF2-40B4-BE49-F238E27FC236}">
                <a16:creationId xmlns:a16="http://schemas.microsoft.com/office/drawing/2014/main" id="{3E855552-297D-48BA-9700-16E9C931123E}"/>
              </a:ext>
            </a:extLst>
          </p:cNvPr>
          <p:cNvSpPr>
            <a:spLocks noGrp="1"/>
          </p:cNvSpPr>
          <p:nvPr>
            <p:ph type="sldNum" sz="quarter" idx="12"/>
          </p:nvPr>
        </p:nvSpPr>
        <p:spPr/>
        <p:txBody>
          <a:bodyPr/>
          <a:lstStyle/>
          <a:p>
            <a:fld id="{45E3CBC2-F4B5-4F84-8EA5-3F5A0DAC2A23}" type="slidenum">
              <a:rPr lang="ru-RU" smtClean="0"/>
              <a:t>‹#›</a:t>
            </a:fld>
            <a:endParaRPr lang="ru-RU"/>
          </a:p>
        </p:txBody>
      </p:sp>
    </p:spTree>
    <p:extLst>
      <p:ext uri="{BB962C8B-B14F-4D97-AF65-F5344CB8AC3E}">
        <p14:creationId xmlns:p14="http://schemas.microsoft.com/office/powerpoint/2010/main" val="4182824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507B2BCB-D664-41FF-BFF7-37262B694DF8}"/>
              </a:ext>
            </a:extLst>
          </p:cNvPr>
          <p:cNvSpPr>
            <a:spLocks noGrp="1"/>
          </p:cNvSpPr>
          <p:nvPr>
            <p:ph type="dt" sz="half" idx="10"/>
          </p:nvPr>
        </p:nvSpPr>
        <p:spPr/>
        <p:txBody>
          <a:bodyPr/>
          <a:lstStyle/>
          <a:p>
            <a:fld id="{F2AA1629-854E-4BF8-81CE-BA217123E6A5}" type="datetimeFigureOut">
              <a:rPr lang="ru-RU" smtClean="0"/>
              <a:t>06.05.2022</a:t>
            </a:fld>
            <a:endParaRPr lang="ru-RU"/>
          </a:p>
        </p:txBody>
      </p:sp>
      <p:sp>
        <p:nvSpPr>
          <p:cNvPr id="3" name="Нижний колонтитул 2">
            <a:extLst>
              <a:ext uri="{FF2B5EF4-FFF2-40B4-BE49-F238E27FC236}">
                <a16:creationId xmlns:a16="http://schemas.microsoft.com/office/drawing/2014/main" id="{3BD30FFD-3191-41E6-A5BB-F2C0F233712B}"/>
              </a:ext>
            </a:extLst>
          </p:cNvPr>
          <p:cNvSpPr>
            <a:spLocks noGrp="1"/>
          </p:cNvSpPr>
          <p:nvPr>
            <p:ph type="ftr" sz="quarter" idx="11"/>
          </p:nvPr>
        </p:nvSpPr>
        <p:spPr/>
        <p:txBody>
          <a:bodyPr/>
          <a:lstStyle/>
          <a:p>
            <a:endParaRPr lang="ru-RU"/>
          </a:p>
        </p:txBody>
      </p:sp>
      <p:sp>
        <p:nvSpPr>
          <p:cNvPr id="4" name="Номер слайда 3">
            <a:extLst>
              <a:ext uri="{FF2B5EF4-FFF2-40B4-BE49-F238E27FC236}">
                <a16:creationId xmlns:a16="http://schemas.microsoft.com/office/drawing/2014/main" id="{532E9727-0768-47F7-BB25-06C286B168B2}"/>
              </a:ext>
            </a:extLst>
          </p:cNvPr>
          <p:cNvSpPr>
            <a:spLocks noGrp="1"/>
          </p:cNvSpPr>
          <p:nvPr>
            <p:ph type="sldNum" sz="quarter" idx="12"/>
          </p:nvPr>
        </p:nvSpPr>
        <p:spPr/>
        <p:txBody>
          <a:bodyPr/>
          <a:lstStyle/>
          <a:p>
            <a:fld id="{45E3CBC2-F4B5-4F84-8EA5-3F5A0DAC2A23}" type="slidenum">
              <a:rPr lang="ru-RU" smtClean="0"/>
              <a:t>‹#›</a:t>
            </a:fld>
            <a:endParaRPr lang="ru-RU"/>
          </a:p>
        </p:txBody>
      </p:sp>
    </p:spTree>
    <p:extLst>
      <p:ext uri="{BB962C8B-B14F-4D97-AF65-F5344CB8AC3E}">
        <p14:creationId xmlns:p14="http://schemas.microsoft.com/office/powerpoint/2010/main" val="6979809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576D348-ADE9-4D92-BC54-122020B0F769}"/>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a:extLst>
              <a:ext uri="{FF2B5EF4-FFF2-40B4-BE49-F238E27FC236}">
                <a16:creationId xmlns:a16="http://schemas.microsoft.com/office/drawing/2014/main" id="{63BE0063-67EA-4A6A-8BC6-AD20860A0EA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a16="http://schemas.microsoft.com/office/drawing/2014/main" id="{E89F4209-41CE-46B0-BCDB-A910F09D01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AAD6AD14-8375-48EA-B62D-EBEFBF7E512D}"/>
              </a:ext>
            </a:extLst>
          </p:cNvPr>
          <p:cNvSpPr>
            <a:spLocks noGrp="1"/>
          </p:cNvSpPr>
          <p:nvPr>
            <p:ph type="dt" sz="half" idx="10"/>
          </p:nvPr>
        </p:nvSpPr>
        <p:spPr/>
        <p:txBody>
          <a:bodyPr/>
          <a:lstStyle/>
          <a:p>
            <a:fld id="{F2AA1629-854E-4BF8-81CE-BA217123E6A5}" type="datetimeFigureOut">
              <a:rPr lang="ru-RU" smtClean="0"/>
              <a:t>06.05.2022</a:t>
            </a:fld>
            <a:endParaRPr lang="ru-RU"/>
          </a:p>
        </p:txBody>
      </p:sp>
      <p:sp>
        <p:nvSpPr>
          <p:cNvPr id="6" name="Нижний колонтитул 5">
            <a:extLst>
              <a:ext uri="{FF2B5EF4-FFF2-40B4-BE49-F238E27FC236}">
                <a16:creationId xmlns:a16="http://schemas.microsoft.com/office/drawing/2014/main" id="{A73B28B8-DA8C-43AD-9A96-0611BFEED9B4}"/>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34F3DCDE-8226-4222-BE00-F98989502538}"/>
              </a:ext>
            </a:extLst>
          </p:cNvPr>
          <p:cNvSpPr>
            <a:spLocks noGrp="1"/>
          </p:cNvSpPr>
          <p:nvPr>
            <p:ph type="sldNum" sz="quarter" idx="12"/>
          </p:nvPr>
        </p:nvSpPr>
        <p:spPr/>
        <p:txBody>
          <a:bodyPr/>
          <a:lstStyle/>
          <a:p>
            <a:fld id="{45E3CBC2-F4B5-4F84-8EA5-3F5A0DAC2A23}" type="slidenum">
              <a:rPr lang="ru-RU" smtClean="0"/>
              <a:t>‹#›</a:t>
            </a:fld>
            <a:endParaRPr lang="ru-RU"/>
          </a:p>
        </p:txBody>
      </p:sp>
    </p:spTree>
    <p:extLst>
      <p:ext uri="{BB962C8B-B14F-4D97-AF65-F5344CB8AC3E}">
        <p14:creationId xmlns:p14="http://schemas.microsoft.com/office/powerpoint/2010/main" val="39494905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6E3AED8-5540-42E8-ADB1-EA0CB9A8E452}"/>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a:extLst>
              <a:ext uri="{FF2B5EF4-FFF2-40B4-BE49-F238E27FC236}">
                <a16:creationId xmlns:a16="http://schemas.microsoft.com/office/drawing/2014/main" id="{9EA2F3D2-BA17-4FBB-9B68-2698DF599ED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a:extLst>
              <a:ext uri="{FF2B5EF4-FFF2-40B4-BE49-F238E27FC236}">
                <a16:creationId xmlns:a16="http://schemas.microsoft.com/office/drawing/2014/main" id="{1CEA1C74-0CB6-4BC1-8E92-3D73D2F434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F2597E29-FB95-421C-80DD-AB28B46B4AB0}"/>
              </a:ext>
            </a:extLst>
          </p:cNvPr>
          <p:cNvSpPr>
            <a:spLocks noGrp="1"/>
          </p:cNvSpPr>
          <p:nvPr>
            <p:ph type="dt" sz="half" idx="10"/>
          </p:nvPr>
        </p:nvSpPr>
        <p:spPr/>
        <p:txBody>
          <a:bodyPr/>
          <a:lstStyle/>
          <a:p>
            <a:fld id="{F2AA1629-854E-4BF8-81CE-BA217123E6A5}" type="datetimeFigureOut">
              <a:rPr lang="ru-RU" smtClean="0"/>
              <a:t>06.05.2022</a:t>
            </a:fld>
            <a:endParaRPr lang="ru-RU"/>
          </a:p>
        </p:txBody>
      </p:sp>
      <p:sp>
        <p:nvSpPr>
          <p:cNvPr id="6" name="Нижний колонтитул 5">
            <a:extLst>
              <a:ext uri="{FF2B5EF4-FFF2-40B4-BE49-F238E27FC236}">
                <a16:creationId xmlns:a16="http://schemas.microsoft.com/office/drawing/2014/main" id="{FDA451E1-6B04-4BF3-A564-CE2E5B831455}"/>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2732B037-947E-4636-96CC-7D9FDE80CB32}"/>
              </a:ext>
            </a:extLst>
          </p:cNvPr>
          <p:cNvSpPr>
            <a:spLocks noGrp="1"/>
          </p:cNvSpPr>
          <p:nvPr>
            <p:ph type="sldNum" sz="quarter" idx="12"/>
          </p:nvPr>
        </p:nvSpPr>
        <p:spPr/>
        <p:txBody>
          <a:bodyPr/>
          <a:lstStyle/>
          <a:p>
            <a:fld id="{45E3CBC2-F4B5-4F84-8EA5-3F5A0DAC2A23}" type="slidenum">
              <a:rPr lang="ru-RU" smtClean="0"/>
              <a:t>‹#›</a:t>
            </a:fld>
            <a:endParaRPr lang="ru-RU"/>
          </a:p>
        </p:txBody>
      </p:sp>
    </p:spTree>
    <p:extLst>
      <p:ext uri="{BB962C8B-B14F-4D97-AF65-F5344CB8AC3E}">
        <p14:creationId xmlns:p14="http://schemas.microsoft.com/office/powerpoint/2010/main" val="10506205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9EC13EB-3646-4B86-B114-4A6CC726F8F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a:extLst>
              <a:ext uri="{FF2B5EF4-FFF2-40B4-BE49-F238E27FC236}">
                <a16:creationId xmlns:a16="http://schemas.microsoft.com/office/drawing/2014/main" id="{BBA636BD-A2B1-45EE-BA65-6863BDA7509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27E0095C-B591-470E-9788-7D816A74CEA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AA1629-854E-4BF8-81CE-BA217123E6A5}" type="datetimeFigureOut">
              <a:rPr lang="ru-RU" smtClean="0"/>
              <a:t>06.05.2022</a:t>
            </a:fld>
            <a:endParaRPr lang="ru-RU"/>
          </a:p>
        </p:txBody>
      </p:sp>
      <p:sp>
        <p:nvSpPr>
          <p:cNvPr id="5" name="Нижний колонтитул 4">
            <a:extLst>
              <a:ext uri="{FF2B5EF4-FFF2-40B4-BE49-F238E27FC236}">
                <a16:creationId xmlns:a16="http://schemas.microsoft.com/office/drawing/2014/main" id="{1D391E32-0BC5-440C-8A72-F8173FEEBA9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a:extLst>
              <a:ext uri="{FF2B5EF4-FFF2-40B4-BE49-F238E27FC236}">
                <a16:creationId xmlns:a16="http://schemas.microsoft.com/office/drawing/2014/main" id="{9A13E3BD-5030-48C3-B68A-D2B30D6FD89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E3CBC2-F4B5-4F84-8EA5-3F5A0DAC2A23}" type="slidenum">
              <a:rPr lang="ru-RU" smtClean="0"/>
              <a:t>‹#›</a:t>
            </a:fld>
            <a:endParaRPr lang="ru-RU"/>
          </a:p>
        </p:txBody>
      </p:sp>
    </p:spTree>
    <p:extLst>
      <p:ext uri="{BB962C8B-B14F-4D97-AF65-F5344CB8AC3E}">
        <p14:creationId xmlns:p14="http://schemas.microsoft.com/office/powerpoint/2010/main" val="19212089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png"/><Relationship Id="rId1" Type="http://schemas.openxmlformats.org/officeDocument/2006/relationships/slideLayout" Target="../slideLayouts/slideLayout7.xml"/><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42A81F18-0624-49C2-81FE-37F5C800F1F3}"/>
              </a:ext>
            </a:extLst>
          </p:cNvPr>
          <p:cNvPicPr>
            <a:picLocks noChangeAspect="1"/>
          </p:cNvPicPr>
          <p:nvPr/>
        </p:nvPicPr>
        <p:blipFill>
          <a:blip r:embed="rId2"/>
          <a:stretch>
            <a:fillRect/>
          </a:stretch>
        </p:blipFill>
        <p:spPr>
          <a:xfrm>
            <a:off x="0" y="0"/>
            <a:ext cx="12192000" cy="6857999"/>
          </a:xfrm>
          <a:prstGeom prst="rect">
            <a:avLst/>
          </a:prstGeom>
        </p:spPr>
      </p:pic>
      <p:sp>
        <p:nvSpPr>
          <p:cNvPr id="3" name="TextBox 2">
            <a:extLst>
              <a:ext uri="{FF2B5EF4-FFF2-40B4-BE49-F238E27FC236}">
                <a16:creationId xmlns:a16="http://schemas.microsoft.com/office/drawing/2014/main" id="{B2E30714-7671-4D51-AF01-B13B647DED7E}"/>
              </a:ext>
            </a:extLst>
          </p:cNvPr>
          <p:cNvSpPr txBox="1"/>
          <p:nvPr/>
        </p:nvSpPr>
        <p:spPr>
          <a:xfrm>
            <a:off x="239697" y="310718"/>
            <a:ext cx="11398927" cy="1569660"/>
          </a:xfrm>
          <a:prstGeom prst="rect">
            <a:avLst/>
          </a:prstGeom>
          <a:noFill/>
        </p:spPr>
        <p:txBody>
          <a:bodyPr wrap="square">
            <a:spAutoFit/>
          </a:bodyPr>
          <a:lstStyle/>
          <a:p>
            <a:pPr algn="ctr"/>
            <a:r>
              <a:rPr lang="ru-RU" sz="3200" b="1" i="0" dirty="0">
                <a:solidFill>
                  <a:srgbClr val="002060"/>
                </a:solidFill>
                <a:effectLst/>
                <a:latin typeface="Times New Roman" panose="02020603050405020304" pitchFamily="18" charset="0"/>
                <a:cs typeface="Times New Roman" panose="02020603050405020304" pitchFamily="18" charset="0"/>
              </a:rPr>
              <a:t>«</a:t>
            </a:r>
            <a:r>
              <a:rPr lang="ru-RU" sz="3200" b="1" i="0" dirty="0" err="1">
                <a:solidFill>
                  <a:srgbClr val="002060"/>
                </a:solidFill>
                <a:effectLst/>
                <a:latin typeface="Times New Roman" panose="02020603050405020304" pitchFamily="18" charset="0"/>
                <a:cs typeface="Times New Roman" panose="02020603050405020304" pitchFamily="18" charset="0"/>
              </a:rPr>
              <a:t>Гістарычная</a:t>
            </a:r>
            <a:r>
              <a:rPr lang="ru-RU" sz="3200" b="1" i="0" dirty="0">
                <a:solidFill>
                  <a:srgbClr val="002060"/>
                </a:solidFill>
                <a:effectLst/>
                <a:latin typeface="Times New Roman" panose="02020603050405020304" pitchFamily="18" charset="0"/>
                <a:cs typeface="Times New Roman" panose="02020603050405020304" pitchFamily="18" charset="0"/>
              </a:rPr>
              <a:t> </a:t>
            </a:r>
            <a:r>
              <a:rPr lang="ru-RU" sz="3200" b="1" i="0" dirty="0" err="1">
                <a:solidFill>
                  <a:srgbClr val="002060"/>
                </a:solidFill>
                <a:effectLst/>
                <a:latin typeface="Times New Roman" panose="02020603050405020304" pitchFamily="18" charset="0"/>
                <a:cs typeface="Times New Roman" panose="02020603050405020304" pitchFamily="18" charset="0"/>
              </a:rPr>
              <a:t>памяць</a:t>
            </a:r>
            <a:r>
              <a:rPr lang="ru-RU" sz="3200" b="1" i="0" dirty="0">
                <a:solidFill>
                  <a:srgbClr val="002060"/>
                </a:solidFill>
                <a:effectLst/>
                <a:latin typeface="Times New Roman" panose="02020603050405020304" pitchFamily="18" charset="0"/>
                <a:cs typeface="Times New Roman" panose="02020603050405020304" pitchFamily="18" charset="0"/>
              </a:rPr>
              <a:t>»: комплект изданий </a:t>
            </a:r>
          </a:p>
          <a:p>
            <a:pPr algn="ctr"/>
            <a:r>
              <a:rPr lang="ru-RU" sz="3200" b="1" i="0" dirty="0">
                <a:solidFill>
                  <a:srgbClr val="002060"/>
                </a:solidFill>
                <a:effectLst/>
                <a:latin typeface="Times New Roman" panose="02020603050405020304" pitchFamily="18" charset="0"/>
                <a:cs typeface="Times New Roman" panose="02020603050405020304" pitchFamily="18" charset="0"/>
              </a:rPr>
              <a:t>к Году исторической памяти</a:t>
            </a:r>
          </a:p>
          <a:p>
            <a:pPr algn="ctr"/>
            <a:r>
              <a:rPr lang="ru-RU" sz="3200" b="1" dirty="0">
                <a:solidFill>
                  <a:srgbClr val="002060"/>
                </a:solidFill>
                <a:latin typeface="Times New Roman" panose="02020603050405020304" pitchFamily="18" charset="0"/>
                <a:cs typeface="Times New Roman" panose="02020603050405020304" pitchFamily="18" charset="0"/>
              </a:rPr>
              <a:t>Виртуальная книжная выставка</a:t>
            </a:r>
            <a:endParaRPr lang="ru-RU" sz="3200" b="1" i="0" dirty="0">
              <a:solidFill>
                <a:srgbClr val="002060"/>
              </a:solidFill>
              <a:effectLst/>
              <a:latin typeface="Times New Roman" panose="02020603050405020304" pitchFamily="18" charset="0"/>
              <a:cs typeface="Times New Roman" panose="02020603050405020304" pitchFamily="18" charset="0"/>
            </a:endParaRPr>
          </a:p>
        </p:txBody>
      </p:sp>
      <p:pic>
        <p:nvPicPr>
          <p:cNvPr id="4" name="Рисунок 3">
            <a:extLst>
              <a:ext uri="{FF2B5EF4-FFF2-40B4-BE49-F238E27FC236}">
                <a16:creationId xmlns:a16="http://schemas.microsoft.com/office/drawing/2014/main" id="{F2C24C8A-F342-4914-9A75-0013F807DA05}"/>
              </a:ext>
            </a:extLst>
          </p:cNvPr>
          <p:cNvPicPr>
            <a:picLocks noChangeAspect="1"/>
          </p:cNvPicPr>
          <p:nvPr/>
        </p:nvPicPr>
        <p:blipFill>
          <a:blip r:embed="rId3"/>
          <a:stretch>
            <a:fillRect/>
          </a:stretch>
        </p:blipFill>
        <p:spPr>
          <a:xfrm>
            <a:off x="2512380" y="1862389"/>
            <a:ext cx="6924581" cy="4847206"/>
          </a:xfrm>
          <a:prstGeom prst="rect">
            <a:avLst/>
          </a:prstGeom>
        </p:spPr>
      </p:pic>
    </p:spTree>
    <p:extLst>
      <p:ext uri="{BB962C8B-B14F-4D97-AF65-F5344CB8AC3E}">
        <p14:creationId xmlns:p14="http://schemas.microsoft.com/office/powerpoint/2010/main" val="28562060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p14:dur="250" advTm="13076">
        <p15:prstTrans prst="pageCurlDouble"/>
      </p:transition>
    </mc:Choice>
    <mc:Fallback>
      <p:transition advTm="13076">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DDBE7D0F-FE35-470A-A10B-98D0DEB1D58D}"/>
              </a:ext>
            </a:extLst>
          </p:cNvPr>
          <p:cNvPicPr>
            <a:picLocks noChangeAspect="1"/>
          </p:cNvPicPr>
          <p:nvPr/>
        </p:nvPicPr>
        <p:blipFill>
          <a:blip r:embed="rId2"/>
          <a:stretch>
            <a:fillRect/>
          </a:stretch>
        </p:blipFill>
        <p:spPr>
          <a:xfrm>
            <a:off x="0" y="0"/>
            <a:ext cx="12192000" cy="6857999"/>
          </a:xfrm>
          <a:prstGeom prst="rect">
            <a:avLst/>
          </a:prstGeom>
        </p:spPr>
      </p:pic>
      <p:pic>
        <p:nvPicPr>
          <p:cNvPr id="7" name="Рисунок 6">
            <a:extLst>
              <a:ext uri="{FF2B5EF4-FFF2-40B4-BE49-F238E27FC236}">
                <a16:creationId xmlns:a16="http://schemas.microsoft.com/office/drawing/2014/main" id="{A366A9EE-BA5B-43DB-9676-79D2A30BCB03}"/>
              </a:ext>
            </a:extLst>
          </p:cNvPr>
          <p:cNvPicPr>
            <a:picLocks noChangeAspect="1"/>
          </p:cNvPicPr>
          <p:nvPr/>
        </p:nvPicPr>
        <p:blipFill rotWithShape="1">
          <a:blip r:embed="rId3"/>
          <a:srcRect r="41692"/>
          <a:stretch/>
        </p:blipFill>
        <p:spPr>
          <a:xfrm>
            <a:off x="199812" y="161281"/>
            <a:ext cx="2437371" cy="6535437"/>
          </a:xfrm>
          <a:prstGeom prst="rect">
            <a:avLst/>
          </a:prstGeom>
          <a:ln>
            <a:noFill/>
          </a:ln>
          <a:effectLst>
            <a:softEdge rad="112500"/>
          </a:effectLst>
        </p:spPr>
      </p:pic>
      <p:sp>
        <p:nvSpPr>
          <p:cNvPr id="8" name="TextBox 7">
            <a:extLst>
              <a:ext uri="{FF2B5EF4-FFF2-40B4-BE49-F238E27FC236}">
                <a16:creationId xmlns:a16="http://schemas.microsoft.com/office/drawing/2014/main" id="{A235E99A-1536-4F29-A454-D578A010BAF5}"/>
              </a:ext>
            </a:extLst>
          </p:cNvPr>
          <p:cNvSpPr txBox="1"/>
          <p:nvPr/>
        </p:nvSpPr>
        <p:spPr>
          <a:xfrm>
            <a:off x="2729948" y="305067"/>
            <a:ext cx="9369287" cy="4431983"/>
          </a:xfrm>
          <a:prstGeom prst="rect">
            <a:avLst/>
          </a:prstGeom>
          <a:noFill/>
        </p:spPr>
        <p:txBody>
          <a:bodyPr wrap="square" rtlCol="0">
            <a:spAutoFit/>
          </a:bodyPr>
          <a:lstStyle/>
          <a:p>
            <a:r>
              <a:rPr lang="ru-RU" sz="2000" dirty="0">
                <a:solidFill>
                  <a:srgbClr val="002060"/>
                </a:solidFill>
                <a:latin typeface="Times New Roman" panose="02020603050405020304" pitchFamily="18" charset="0"/>
                <a:cs typeface="Times New Roman" panose="02020603050405020304" pitchFamily="18" charset="0"/>
              </a:rPr>
              <a:t>В книге собраны фрагменты воспоминаний участников войны, отдельные эпизоды их фронтовых будней, жизни на оккупированной территории, страницы партизанских дневников… Интервью, монологи, письма… Проникновенные, искренние, пронизанные болью… Фронтовики уходят, унося от нас навсегда свою бесценную правду о том, как смогли пережить 1418 дней войны. Как спали на ходу, не обращая внимания ни на проливные осенние дожди, ни на грохот орудий. Как примерзали к стенкам окопов. Как гнили в грязи траншей. Как хоронили друзей. Как они смогли пройти через все круги ада, сохранив себя, свою душу и свой разум… Как?!</a:t>
            </a:r>
            <a:br>
              <a:rPr lang="ru-RU" sz="2000" dirty="0">
                <a:solidFill>
                  <a:srgbClr val="002060"/>
                </a:solidFill>
                <a:latin typeface="Times New Roman" panose="02020603050405020304" pitchFamily="18" charset="0"/>
                <a:cs typeface="Times New Roman" panose="02020603050405020304" pitchFamily="18" charset="0"/>
              </a:rPr>
            </a:br>
            <a:r>
              <a:rPr lang="ru-RU" sz="2000" dirty="0">
                <a:solidFill>
                  <a:srgbClr val="002060"/>
                </a:solidFill>
                <a:latin typeface="Times New Roman" panose="02020603050405020304" pitchFamily="18" charset="0"/>
                <a:cs typeface="Times New Roman" panose="02020603050405020304" pitchFamily="18" charset="0"/>
              </a:rPr>
              <a:t>Достоверность и глубину описываемым событиям придают включенные в книгу многочисленные фотографии, в частности военного фотокорреспондента Михаила Савина. Всю войну он прошёл с фотокамерой в руках и создал свою уникальную фотолетопись войны.</a:t>
            </a:r>
            <a:br>
              <a:rPr lang="ru-RU" sz="2200" dirty="0">
                <a:latin typeface="Times New Roman" panose="02020603050405020304" pitchFamily="18" charset="0"/>
                <a:cs typeface="Times New Roman" panose="02020603050405020304" pitchFamily="18" charset="0"/>
              </a:rPr>
            </a:br>
            <a:endParaRPr lang="ru-RU" sz="2200" dirty="0">
              <a:latin typeface="Times New Roman" panose="02020603050405020304" pitchFamily="18" charset="0"/>
              <a:cs typeface="Times New Roman" panose="02020603050405020304" pitchFamily="18" charset="0"/>
            </a:endParaRPr>
          </a:p>
        </p:txBody>
      </p:sp>
      <p:pic>
        <p:nvPicPr>
          <p:cNvPr id="2" name="Рисунок 1">
            <a:extLst>
              <a:ext uri="{FF2B5EF4-FFF2-40B4-BE49-F238E27FC236}">
                <a16:creationId xmlns:a16="http://schemas.microsoft.com/office/drawing/2014/main" id="{3DAEC30E-6B1E-4069-A0F6-EC029B5E6C2A}"/>
              </a:ext>
            </a:extLst>
          </p:cNvPr>
          <p:cNvPicPr>
            <a:picLocks noChangeAspect="1"/>
          </p:cNvPicPr>
          <p:nvPr/>
        </p:nvPicPr>
        <p:blipFill>
          <a:blip r:embed="rId4"/>
          <a:stretch>
            <a:fillRect/>
          </a:stretch>
        </p:blipFill>
        <p:spPr>
          <a:xfrm>
            <a:off x="3844031" y="4352313"/>
            <a:ext cx="6674464" cy="2344405"/>
          </a:xfrm>
          <a:prstGeom prst="rect">
            <a:avLst/>
          </a:prstGeom>
          <a:ln>
            <a:noFill/>
          </a:ln>
          <a:effectLst>
            <a:softEdge rad="112500"/>
          </a:effectLst>
        </p:spPr>
      </p:pic>
    </p:spTree>
    <p:extLst>
      <p:ext uri="{BB962C8B-B14F-4D97-AF65-F5344CB8AC3E}">
        <p14:creationId xmlns:p14="http://schemas.microsoft.com/office/powerpoint/2010/main" val="2403374128"/>
      </p:ext>
    </p:extLst>
  </p:cSld>
  <p:clrMapOvr>
    <a:masterClrMapping/>
  </p:clrMapOvr>
  <mc:AlternateContent xmlns:mc="http://schemas.openxmlformats.org/markup-compatibility/2006">
    <mc:Choice xmlns:p15="http://schemas.microsoft.com/office/powerpoint/2012/main" Requires="p15">
      <p:transition spd="slow" advTm="33516">
        <p15:prstTrans prst="pageCurlDouble"/>
      </p:transition>
    </mc:Choice>
    <mc:Fallback>
      <p:transition spd="slow" advTm="33516">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FB4A2F34-5331-4FCA-BE17-7E176F17BAAD}"/>
              </a:ext>
            </a:extLst>
          </p:cNvPr>
          <p:cNvPicPr>
            <a:picLocks noChangeAspect="1"/>
          </p:cNvPicPr>
          <p:nvPr/>
        </p:nvPicPr>
        <p:blipFill>
          <a:blip r:embed="rId2"/>
          <a:stretch>
            <a:fillRect/>
          </a:stretch>
        </p:blipFill>
        <p:spPr>
          <a:xfrm>
            <a:off x="0" y="0"/>
            <a:ext cx="12192000" cy="6857999"/>
          </a:xfrm>
          <a:prstGeom prst="rect">
            <a:avLst/>
          </a:prstGeom>
        </p:spPr>
      </p:pic>
      <p:pic>
        <p:nvPicPr>
          <p:cNvPr id="3" name="Рисунок 2">
            <a:extLst>
              <a:ext uri="{FF2B5EF4-FFF2-40B4-BE49-F238E27FC236}">
                <a16:creationId xmlns:a16="http://schemas.microsoft.com/office/drawing/2014/main" id="{2B7D6C4A-045D-43F8-82D8-008B50521CD1}"/>
              </a:ext>
            </a:extLst>
          </p:cNvPr>
          <p:cNvPicPr>
            <a:picLocks noChangeAspect="1"/>
          </p:cNvPicPr>
          <p:nvPr/>
        </p:nvPicPr>
        <p:blipFill rotWithShape="1">
          <a:blip r:embed="rId3"/>
          <a:srcRect l="3966" r="3647"/>
          <a:stretch/>
        </p:blipFill>
        <p:spPr>
          <a:xfrm>
            <a:off x="304801" y="367341"/>
            <a:ext cx="4134678" cy="6123315"/>
          </a:xfrm>
          <a:prstGeom prst="rect">
            <a:avLst/>
          </a:prstGeom>
          <a:ln>
            <a:noFill/>
          </a:ln>
          <a:effectLst>
            <a:outerShdw blurRad="292100" dist="139700" dir="2700000" algn="tl" rotWithShape="0">
              <a:srgbClr val="333333">
                <a:alpha val="65000"/>
              </a:srgbClr>
            </a:outerShdw>
          </a:effectLst>
        </p:spPr>
      </p:pic>
      <p:sp>
        <p:nvSpPr>
          <p:cNvPr id="4" name="TextBox 3">
            <a:extLst>
              <a:ext uri="{FF2B5EF4-FFF2-40B4-BE49-F238E27FC236}">
                <a16:creationId xmlns:a16="http://schemas.microsoft.com/office/drawing/2014/main" id="{2C0E66B7-B3C6-4AD8-B8C4-150C6CC7D949}"/>
              </a:ext>
            </a:extLst>
          </p:cNvPr>
          <p:cNvSpPr txBox="1"/>
          <p:nvPr/>
        </p:nvSpPr>
        <p:spPr>
          <a:xfrm>
            <a:off x="4744280" y="1905146"/>
            <a:ext cx="7447721" cy="4708981"/>
          </a:xfrm>
          <a:prstGeom prst="rect">
            <a:avLst/>
          </a:prstGeom>
          <a:noFill/>
        </p:spPr>
        <p:txBody>
          <a:bodyPr wrap="square" rtlCol="0">
            <a:spAutoFit/>
          </a:bodyPr>
          <a:lstStyle/>
          <a:p>
            <a:r>
              <a:rPr lang="ru-RU" sz="2000" dirty="0" err="1">
                <a:solidFill>
                  <a:srgbClr val="002060"/>
                </a:solidFill>
                <a:latin typeface="Times New Roman" panose="02020603050405020304" pitchFamily="18" charset="0"/>
                <a:cs typeface="Times New Roman" panose="02020603050405020304" pitchFamily="18" charset="0"/>
              </a:rPr>
              <a:t>Пад</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адной</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вокладкай</a:t>
            </a:r>
            <a:r>
              <a:rPr lang="ru-RU" sz="2000" dirty="0">
                <a:solidFill>
                  <a:srgbClr val="002060"/>
                </a:solidFill>
                <a:latin typeface="Times New Roman" panose="02020603050405020304" pitchFamily="18" charset="0"/>
                <a:cs typeface="Times New Roman" panose="02020603050405020304" pitchFamily="18" charset="0"/>
              </a:rPr>
              <a:t> у </a:t>
            </a:r>
            <a:r>
              <a:rPr lang="ru-RU" sz="2000" dirty="0" err="1">
                <a:solidFill>
                  <a:srgbClr val="002060"/>
                </a:solidFill>
                <a:latin typeface="Times New Roman" panose="02020603050405020304" pitchFamily="18" charset="0"/>
                <a:cs typeface="Times New Roman" panose="02020603050405020304" pitchFamily="18" charset="0"/>
              </a:rPr>
              <a:t>кн</a:t>
            </a:r>
            <a:r>
              <a:rPr lang="en-US" sz="2000" dirty="0" err="1">
                <a:solidFill>
                  <a:srgbClr val="002060"/>
                </a:solidFill>
                <a:latin typeface="Times New Roman" panose="02020603050405020304" pitchFamily="18" charset="0"/>
                <a:cs typeface="Times New Roman" panose="02020603050405020304" pitchFamily="18" charset="0"/>
              </a:rPr>
              <a:t>i</a:t>
            </a:r>
            <a:r>
              <a:rPr lang="ru-RU" sz="2000" dirty="0" err="1">
                <a:solidFill>
                  <a:srgbClr val="002060"/>
                </a:solidFill>
                <a:latin typeface="Times New Roman" panose="02020603050405020304" pitchFamily="18" charset="0"/>
                <a:cs typeface="Times New Roman" panose="02020603050405020304" pitchFamily="18" charset="0"/>
              </a:rPr>
              <a:t>зе</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сабраны</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шчымлівыя</a:t>
            </a:r>
            <a:r>
              <a:rPr lang="ru-RU" sz="2000" dirty="0">
                <a:solidFill>
                  <a:srgbClr val="002060"/>
                </a:solidFill>
                <a:latin typeface="Times New Roman" panose="02020603050405020304" pitchFamily="18" charset="0"/>
                <a:cs typeface="Times New Roman" panose="02020603050405020304" pitchFamily="18" charset="0"/>
              </a:rPr>
              <a:t> і </a:t>
            </a:r>
            <a:r>
              <a:rPr lang="ru-RU" sz="2000" dirty="0" err="1">
                <a:solidFill>
                  <a:srgbClr val="002060"/>
                </a:solidFill>
                <a:latin typeface="Times New Roman" panose="02020603050405020304" pitchFamily="18" charset="0"/>
                <a:cs typeface="Times New Roman" panose="02020603050405020304" pitchFamily="18" charset="0"/>
              </a:rPr>
              <a:t>балючыя</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ўспаміны</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вядомых</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пісьменнікаў</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Беларусі</a:t>
            </a:r>
            <a:r>
              <a:rPr lang="ru-RU" sz="2000" dirty="0">
                <a:solidFill>
                  <a:srgbClr val="002060"/>
                </a:solidFill>
                <a:latin typeface="Times New Roman" panose="02020603050405020304" pitchFamily="18" charset="0"/>
                <a:cs typeface="Times New Roman" panose="02020603050405020304" pitchFamily="18" charset="0"/>
              </a:rPr>
              <a:t>, як</a:t>
            </a:r>
            <a:r>
              <a:rPr lang="en-US" sz="2000" dirty="0" err="1">
                <a:solidFill>
                  <a:srgbClr val="002060"/>
                </a:solidFill>
                <a:latin typeface="Times New Roman" panose="02020603050405020304" pitchFamily="18" charset="0"/>
                <a:cs typeface="Times New Roman" panose="02020603050405020304" pitchFamily="18" charset="0"/>
              </a:rPr>
              <a:t>i</a:t>
            </a:r>
            <a:r>
              <a:rPr lang="ru-RU" sz="2000" dirty="0">
                <a:solidFill>
                  <a:srgbClr val="002060"/>
                </a:solidFill>
                <a:latin typeface="Times New Roman" panose="02020603050405020304" pitchFamily="18" charset="0"/>
                <a:cs typeface="Times New Roman" panose="02020603050405020304" pitchFamily="18" charset="0"/>
              </a:rPr>
              <a:t>я ў час </a:t>
            </a:r>
            <a:r>
              <a:rPr lang="ru-RU" sz="2000" dirty="0" err="1">
                <a:solidFill>
                  <a:srgbClr val="002060"/>
                </a:solidFill>
                <a:latin typeface="Times New Roman" panose="02020603050405020304" pitchFamily="18" charset="0"/>
                <a:cs typeface="Times New Roman" panose="02020603050405020304" pitchFamily="18" charset="0"/>
              </a:rPr>
              <a:t>Вялікай</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Айчыннай</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вайны</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былі</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дзецьмі</a:t>
            </a:r>
            <a:r>
              <a:rPr lang="ru-RU" sz="2000" dirty="0">
                <a:solidFill>
                  <a:srgbClr val="002060"/>
                </a:solidFill>
                <a:latin typeface="Times New Roman" panose="02020603050405020304" pitchFamily="18" charset="0"/>
                <a:cs typeface="Times New Roman" panose="02020603050405020304" pitchFamily="18" charset="0"/>
              </a:rPr>
              <a:t>.  Яны </a:t>
            </a:r>
            <a:r>
              <a:rPr lang="ru-RU" sz="2000" dirty="0" err="1">
                <a:solidFill>
                  <a:srgbClr val="002060"/>
                </a:solidFill>
                <a:latin typeface="Times New Roman" panose="02020603050405020304" pitchFamily="18" charset="0"/>
                <a:cs typeface="Times New Roman" panose="02020603050405020304" pitchFamily="18" charset="0"/>
              </a:rPr>
              <a:t>сталі</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сведкамі</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трагічных</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падзей</a:t>
            </a:r>
            <a:r>
              <a:rPr lang="ru-RU" sz="2000" dirty="0">
                <a:solidFill>
                  <a:srgbClr val="002060"/>
                </a:solidFill>
                <a:latin typeface="Times New Roman" panose="02020603050405020304" pitchFamily="18" charset="0"/>
                <a:cs typeface="Times New Roman" panose="02020603050405020304" pitchFamily="18" charset="0"/>
              </a:rPr>
              <a:t> 1941–1945 </a:t>
            </a:r>
            <a:r>
              <a:rPr lang="ru-RU" sz="2000" dirty="0" err="1">
                <a:solidFill>
                  <a:srgbClr val="002060"/>
                </a:solidFill>
                <a:latin typeface="Times New Roman" panose="02020603050405020304" pitchFamily="18" charset="0"/>
                <a:cs typeface="Times New Roman" panose="02020603050405020304" pitchFamily="18" charset="0"/>
              </a:rPr>
              <a:t>гадоў</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Апавяданні</a:t>
            </a:r>
            <a:r>
              <a:rPr lang="ru-RU" sz="2000" dirty="0">
                <a:solidFill>
                  <a:srgbClr val="002060"/>
                </a:solidFill>
                <a:latin typeface="Times New Roman" panose="02020603050405020304" pitchFamily="18" charset="0"/>
                <a:cs typeface="Times New Roman" panose="02020603050405020304" pitchFamily="18" charset="0"/>
              </a:rPr>
              <a:t> і </a:t>
            </a:r>
            <a:r>
              <a:rPr lang="ru-RU" sz="2000" dirty="0" err="1">
                <a:solidFill>
                  <a:srgbClr val="002060"/>
                </a:solidFill>
                <a:latin typeface="Times New Roman" panose="02020603050405020304" pitchFamily="18" charset="0"/>
                <a:cs typeface="Times New Roman" panose="02020603050405020304" pitchFamily="18" charset="0"/>
              </a:rPr>
              <a:t>вершы</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дзяцей</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вайны</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прасякнуты</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верай</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што</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падобнае</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ніколі</a:t>
            </a:r>
            <a:r>
              <a:rPr lang="ru-RU" sz="2000" dirty="0">
                <a:solidFill>
                  <a:srgbClr val="002060"/>
                </a:solidFill>
                <a:latin typeface="Times New Roman" panose="02020603050405020304" pitchFamily="18" charset="0"/>
                <a:cs typeface="Times New Roman" panose="02020603050405020304" pitchFamily="18" charset="0"/>
              </a:rPr>
              <a:t> не </a:t>
            </a:r>
            <a:r>
              <a:rPr lang="ru-RU" sz="2000" dirty="0" err="1">
                <a:solidFill>
                  <a:srgbClr val="002060"/>
                </a:solidFill>
                <a:latin typeface="Times New Roman" panose="02020603050405020304" pitchFamily="18" charset="0"/>
                <a:cs typeface="Times New Roman" panose="02020603050405020304" pitchFamily="18" charset="0"/>
              </a:rPr>
              <a:t>паўторыцца</a:t>
            </a:r>
            <a:endParaRPr lang="ru-RU" sz="2000" dirty="0">
              <a:solidFill>
                <a:srgbClr val="002060"/>
              </a:solidFill>
              <a:latin typeface="Times New Roman" panose="02020603050405020304" pitchFamily="18" charset="0"/>
              <a:cs typeface="Times New Roman" panose="02020603050405020304" pitchFamily="18" charset="0"/>
            </a:endParaRPr>
          </a:p>
          <a:p>
            <a:r>
              <a:rPr lang="ru-RU" sz="2000" dirty="0">
                <a:solidFill>
                  <a:srgbClr val="002060"/>
                </a:solidFill>
                <a:latin typeface="Times New Roman" panose="02020603050405020304" pitchFamily="18" charset="0"/>
                <a:cs typeface="Times New Roman" panose="02020603050405020304" pitchFamily="18" charset="0"/>
              </a:rPr>
              <a:t>У </a:t>
            </a:r>
            <a:r>
              <a:rPr lang="ru-RU" sz="2000" dirty="0" err="1">
                <a:solidFill>
                  <a:srgbClr val="002060"/>
                </a:solidFill>
                <a:latin typeface="Times New Roman" panose="02020603050405020304" pitchFamily="18" charset="0"/>
                <a:cs typeface="Times New Roman" panose="02020603050405020304" pitchFamily="18" charset="0"/>
              </a:rPr>
              <a:t>выданне</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ўвайшлі</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творы</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Рыгора</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Барадуліна</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Янкі</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Сіпакова</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Віктара</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Кудлачова</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Барыса</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Сачанкі</a:t>
            </a:r>
            <a:r>
              <a:rPr lang="ru-RU" sz="2000" dirty="0">
                <a:solidFill>
                  <a:srgbClr val="002060"/>
                </a:solidFill>
                <a:latin typeface="Times New Roman" panose="02020603050405020304" pitchFamily="18" charset="0"/>
                <a:cs typeface="Times New Roman" panose="02020603050405020304" pitchFamily="18" charset="0"/>
              </a:rPr>
              <a:t>, Анатоля </a:t>
            </a:r>
            <a:r>
              <a:rPr lang="ru-RU" sz="2000" dirty="0" err="1">
                <a:solidFill>
                  <a:srgbClr val="002060"/>
                </a:solidFill>
                <a:latin typeface="Times New Roman" panose="02020603050405020304" pitchFamily="18" charset="0"/>
                <a:cs typeface="Times New Roman" panose="02020603050405020304" pitchFamily="18" charset="0"/>
              </a:rPr>
              <a:t>Грачанікава</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Ніла</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Гілевіча</a:t>
            </a:r>
            <a:r>
              <a:rPr lang="ru-RU" sz="2000" dirty="0">
                <a:solidFill>
                  <a:srgbClr val="002060"/>
                </a:solidFill>
                <a:latin typeface="Times New Roman" panose="02020603050405020304" pitchFamily="18" charset="0"/>
                <a:cs typeface="Times New Roman" panose="02020603050405020304" pitchFamily="18" charset="0"/>
              </a:rPr>
              <a:t>, Алеся </a:t>
            </a:r>
            <a:r>
              <a:rPr lang="ru-RU" sz="2000" dirty="0" err="1">
                <a:solidFill>
                  <a:srgbClr val="002060"/>
                </a:solidFill>
                <a:latin typeface="Times New Roman" panose="02020603050405020304" pitchFamily="18" charset="0"/>
                <a:cs typeface="Times New Roman" panose="02020603050405020304" pitchFamily="18" charset="0"/>
              </a:rPr>
              <a:t>Ставера</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Сяргея</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Грахоўскага</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Віктара</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Казько</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Расціслава</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Бензярука</a:t>
            </a:r>
            <a:r>
              <a:rPr lang="ru-RU" sz="2000" dirty="0">
                <a:solidFill>
                  <a:srgbClr val="002060"/>
                </a:solidFill>
                <a:latin typeface="Times New Roman" panose="02020603050405020304" pitchFamily="18" charset="0"/>
                <a:cs typeface="Times New Roman" panose="02020603050405020304" pitchFamily="18" charset="0"/>
              </a:rPr>
              <a:t> і </a:t>
            </a:r>
            <a:r>
              <a:rPr lang="ru-RU" sz="2000" dirty="0" err="1">
                <a:solidFill>
                  <a:srgbClr val="002060"/>
                </a:solidFill>
                <a:latin typeface="Times New Roman" panose="02020603050405020304" pitchFamily="18" charset="0"/>
                <a:cs typeface="Times New Roman" panose="02020603050405020304" pitchFamily="18" charset="0"/>
              </a:rPr>
              <a:t>многіх</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іншых</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пісьменнікаў</a:t>
            </a:r>
            <a:r>
              <a:rPr lang="ru-RU" sz="2000" dirty="0">
                <a:solidFill>
                  <a:srgbClr val="002060"/>
                </a:solidFill>
                <a:latin typeface="Times New Roman" panose="02020603050405020304" pitchFamily="18" charset="0"/>
                <a:cs typeface="Times New Roman" panose="02020603050405020304" pitchFamily="18" charset="0"/>
              </a:rPr>
              <a:t>.</a:t>
            </a:r>
            <a:br>
              <a:rPr lang="ru-RU" sz="2000" dirty="0">
                <a:solidFill>
                  <a:srgbClr val="002060"/>
                </a:solidFill>
                <a:latin typeface="Times New Roman" panose="02020603050405020304" pitchFamily="18" charset="0"/>
                <a:cs typeface="Times New Roman" panose="02020603050405020304" pitchFamily="18" charset="0"/>
              </a:rPr>
            </a:br>
            <a:r>
              <a:rPr lang="ru-RU" sz="2000" dirty="0" err="1">
                <a:solidFill>
                  <a:srgbClr val="002060"/>
                </a:solidFill>
                <a:latin typeface="Times New Roman" panose="02020603050405020304" pitchFamily="18" charset="0"/>
                <a:cs typeface="Times New Roman" panose="02020603050405020304" pitchFamily="18" charset="0"/>
              </a:rPr>
              <a:t>Выданне</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адметнае</a:t>
            </a:r>
            <a:r>
              <a:rPr lang="ru-RU" sz="2000" dirty="0">
                <a:solidFill>
                  <a:srgbClr val="002060"/>
                </a:solidFill>
                <a:latin typeface="Times New Roman" panose="02020603050405020304" pitchFamily="18" charset="0"/>
                <a:cs typeface="Times New Roman" panose="02020603050405020304" pitchFamily="18" charset="0"/>
              </a:rPr>
              <a:t> і </a:t>
            </a:r>
            <a:r>
              <a:rPr lang="ru-RU" sz="2000" dirty="0" err="1">
                <a:solidFill>
                  <a:srgbClr val="002060"/>
                </a:solidFill>
                <a:latin typeface="Times New Roman" panose="02020603050405020304" pitchFamily="18" charset="0"/>
                <a:cs typeface="Times New Roman" panose="02020603050405020304" pitchFamily="18" charset="0"/>
              </a:rPr>
              <a:t>тым</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што</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змяшчае</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архіўныя</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фотаздымкі</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аўтараў</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зробленыя</a:t>
            </a:r>
            <a:r>
              <a:rPr lang="ru-RU" sz="2000" dirty="0">
                <a:solidFill>
                  <a:srgbClr val="002060"/>
                </a:solidFill>
                <a:latin typeface="Times New Roman" panose="02020603050405020304" pitchFamily="18" charset="0"/>
                <a:cs typeface="Times New Roman" panose="02020603050405020304" pitchFamily="18" charset="0"/>
              </a:rPr>
              <a:t> ў гады </a:t>
            </a:r>
            <a:r>
              <a:rPr lang="ru-RU" sz="2000" dirty="0" err="1">
                <a:solidFill>
                  <a:srgbClr val="002060"/>
                </a:solidFill>
                <a:latin typeface="Times New Roman" panose="02020603050405020304" pitchFamily="18" charset="0"/>
                <a:cs typeface="Times New Roman" panose="02020603050405020304" pitchFamily="18" charset="0"/>
              </a:rPr>
              <a:t>вайны</a:t>
            </a:r>
            <a:r>
              <a:rPr lang="ru-RU" sz="2000" dirty="0">
                <a:solidFill>
                  <a:srgbClr val="002060"/>
                </a:solidFill>
                <a:latin typeface="Times New Roman" panose="02020603050405020304" pitchFamily="18" charset="0"/>
                <a:cs typeface="Times New Roman" panose="02020603050405020304" pitchFamily="18" charset="0"/>
              </a:rPr>
              <a:t>.</a:t>
            </a:r>
          </a:p>
          <a:p>
            <a:r>
              <a:rPr lang="ru-RU" sz="2000" dirty="0" err="1">
                <a:solidFill>
                  <a:srgbClr val="002060"/>
                </a:solidFill>
                <a:latin typeface="Times New Roman" panose="02020603050405020304" pitchFamily="18" charset="0"/>
                <a:cs typeface="Times New Roman" panose="02020603050405020304" pitchFamily="18" charset="0"/>
              </a:rPr>
              <a:t>Кніга</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дае</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настаўнікам</a:t>
            </a:r>
            <a:r>
              <a:rPr lang="ru-RU" sz="2000" dirty="0">
                <a:solidFill>
                  <a:srgbClr val="002060"/>
                </a:solidFill>
                <a:latin typeface="Times New Roman" panose="02020603050405020304" pitchFamily="18" charset="0"/>
                <a:cs typeface="Times New Roman" panose="02020603050405020304" pitchFamily="18" charset="0"/>
              </a:rPr>
              <a:t> і </a:t>
            </a:r>
            <a:r>
              <a:rPr lang="ru-RU" sz="2000" dirty="0" err="1">
                <a:solidFill>
                  <a:srgbClr val="002060"/>
                </a:solidFill>
                <a:latin typeface="Times New Roman" panose="02020603050405020304" pitchFamily="18" charset="0"/>
                <a:cs typeface="Times New Roman" panose="02020603050405020304" pitchFamily="18" charset="0"/>
              </a:rPr>
              <a:t>бібліятэкарам</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унікальную</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магчымасць</a:t>
            </a:r>
            <a:r>
              <a:rPr lang="ru-RU" sz="2000" dirty="0">
                <a:solidFill>
                  <a:srgbClr val="002060"/>
                </a:solidFill>
                <a:latin typeface="Times New Roman" panose="02020603050405020304" pitchFamily="18" charset="0"/>
                <a:cs typeface="Times New Roman" panose="02020603050405020304" pitchFamily="18" charset="0"/>
              </a:rPr>
              <a:t> на </a:t>
            </a:r>
            <a:r>
              <a:rPr lang="ru-RU" sz="2000" dirty="0" err="1">
                <a:solidFill>
                  <a:srgbClr val="002060"/>
                </a:solidFill>
                <a:latin typeface="Times New Roman" panose="02020603050405020304" pitchFamily="18" charset="0"/>
                <a:cs typeface="Times New Roman" panose="02020603050405020304" pitchFamily="18" charset="0"/>
              </a:rPr>
              <a:t>класных</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гадзінах</a:t>
            </a:r>
            <a:r>
              <a:rPr lang="ru-RU" sz="2000" dirty="0">
                <a:solidFill>
                  <a:srgbClr val="002060"/>
                </a:solidFill>
                <a:latin typeface="Times New Roman" panose="02020603050405020304" pitchFamily="18" charset="0"/>
                <a:cs typeface="Times New Roman" panose="02020603050405020304" pitchFamily="18" charset="0"/>
              </a:rPr>
              <a:t>, "уроках </a:t>
            </a:r>
            <a:r>
              <a:rPr lang="ru-RU" sz="2000" dirty="0" err="1">
                <a:solidFill>
                  <a:srgbClr val="002060"/>
                </a:solidFill>
                <a:latin typeface="Times New Roman" panose="02020603050405020304" pitchFamily="18" charset="0"/>
                <a:cs typeface="Times New Roman" panose="02020603050405020304" pitchFamily="18" charset="0"/>
              </a:rPr>
              <a:t>мужнасці</a:t>
            </a:r>
            <a:r>
              <a:rPr lang="ru-RU" sz="2000" dirty="0">
                <a:solidFill>
                  <a:srgbClr val="002060"/>
                </a:solidFill>
                <a:latin typeface="Times New Roman" panose="02020603050405020304" pitchFamily="18" charset="0"/>
                <a:cs typeface="Times New Roman" panose="02020603050405020304" pitchFamily="18" charset="0"/>
              </a:rPr>
              <a:t>" і </a:t>
            </a:r>
            <a:r>
              <a:rPr lang="ru-RU" sz="2000" dirty="0" err="1">
                <a:solidFill>
                  <a:srgbClr val="002060"/>
                </a:solidFill>
                <a:latin typeface="Times New Roman" panose="02020603050405020304" pitchFamily="18" charset="0"/>
                <a:cs typeface="Times New Roman" panose="02020603050405020304" pitchFamily="18" charset="0"/>
              </a:rPr>
              <a:t>пазакласных</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мерапрыемствах</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паказаць</a:t>
            </a:r>
            <a:r>
              <a:rPr lang="ru-RU" sz="2000" dirty="0">
                <a:solidFill>
                  <a:srgbClr val="002060"/>
                </a:solidFill>
                <a:latin typeface="Times New Roman" panose="02020603050405020304" pitchFamily="18" charset="0"/>
                <a:cs typeface="Times New Roman" panose="02020603050405020304" pitchFamily="18" charset="0"/>
              </a:rPr>
              <a:t> </a:t>
            </a:r>
            <a:r>
              <a:rPr lang="en-US" sz="2000" dirty="0">
                <a:solidFill>
                  <a:srgbClr val="002060"/>
                </a:solidFill>
                <a:latin typeface="Times New Roman" panose="02020603050405020304" pitchFamily="18" charset="0"/>
                <a:cs typeface="Times New Roman" panose="02020603050405020304" pitchFamily="18" charset="0"/>
              </a:rPr>
              <a:t>c</a:t>
            </a:r>
            <a:r>
              <a:rPr lang="ru-RU" sz="2000" dirty="0" err="1">
                <a:solidFill>
                  <a:srgbClr val="002060"/>
                </a:solidFill>
                <a:latin typeface="Times New Roman" panose="02020603050405020304" pitchFamily="18" charset="0"/>
                <a:cs typeface="Times New Roman" panose="02020603050405020304" pitchFamily="18" charset="0"/>
              </a:rPr>
              <a:t>учасным</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дзецям</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вайну</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вачыма</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іх</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аднагодкаў</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абудзіць</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спачуванне</a:t>
            </a:r>
            <a:r>
              <a:rPr lang="ru-RU" sz="2000" dirty="0">
                <a:solidFill>
                  <a:srgbClr val="002060"/>
                </a:solidFill>
                <a:latin typeface="Times New Roman" panose="02020603050405020304" pitchFamily="18" charset="0"/>
                <a:cs typeface="Times New Roman" panose="02020603050405020304" pitchFamily="18" charset="0"/>
              </a:rPr>
              <a:t> і </a:t>
            </a:r>
            <a:r>
              <a:rPr lang="ru-RU" sz="2000" dirty="0" err="1">
                <a:solidFill>
                  <a:srgbClr val="002060"/>
                </a:solidFill>
                <a:latin typeface="Times New Roman" panose="02020603050405020304" pitchFamily="18" charset="0"/>
                <a:cs typeface="Times New Roman" panose="02020603050405020304" pitchFamily="18" charset="0"/>
              </a:rPr>
              <a:t>гонар</a:t>
            </a:r>
            <a:r>
              <a:rPr lang="ru-RU" sz="2000" dirty="0">
                <a:solidFill>
                  <a:srgbClr val="002060"/>
                </a:solidFill>
                <a:latin typeface="Times New Roman" panose="02020603050405020304" pitchFamily="18" charset="0"/>
                <a:cs typeface="Times New Roman" panose="02020603050405020304" pitchFamily="18" charset="0"/>
              </a:rPr>
              <a:t> за свой народ і </a:t>
            </a:r>
            <a:r>
              <a:rPr lang="ru-RU" sz="2000" dirty="0" err="1">
                <a:solidFill>
                  <a:srgbClr val="002060"/>
                </a:solidFill>
                <a:latin typeface="Times New Roman" panose="02020603050405020304" pitchFamily="18" charset="0"/>
                <a:cs typeface="Times New Roman" panose="02020603050405020304" pitchFamily="18" charset="0"/>
              </a:rPr>
              <a:t>Радзіму</a:t>
            </a:r>
            <a:r>
              <a:rPr lang="ru-RU" sz="2000" dirty="0">
                <a:solidFill>
                  <a:srgbClr val="002060"/>
                </a:solidFill>
                <a:latin typeface="Times New Roman" panose="02020603050405020304" pitchFamily="18" charset="0"/>
                <a:cs typeface="Times New Roman" panose="02020603050405020304" pitchFamily="18" charset="0"/>
              </a:rPr>
              <a:t>.</a:t>
            </a:r>
          </a:p>
        </p:txBody>
      </p:sp>
      <p:sp>
        <p:nvSpPr>
          <p:cNvPr id="5" name="Прямоугольник 4">
            <a:extLst>
              <a:ext uri="{FF2B5EF4-FFF2-40B4-BE49-F238E27FC236}">
                <a16:creationId xmlns:a16="http://schemas.microsoft.com/office/drawing/2014/main" id="{BCC78156-B652-42AA-89BC-976EFFAD33FF}"/>
              </a:ext>
            </a:extLst>
          </p:cNvPr>
          <p:cNvSpPr/>
          <p:nvPr/>
        </p:nvSpPr>
        <p:spPr>
          <a:xfrm>
            <a:off x="4634144" y="136965"/>
            <a:ext cx="7447721" cy="1631216"/>
          </a:xfrm>
          <a:prstGeom prst="rect">
            <a:avLst/>
          </a:prstGeom>
        </p:spPr>
        <p:txBody>
          <a:bodyPr wrap="square">
            <a:spAutoFit/>
          </a:bodyPr>
          <a:lstStyle/>
          <a:p>
            <a:pPr lvl="0"/>
            <a:r>
              <a:rPr lang="ru-RU" sz="2000" b="1" dirty="0">
                <a:solidFill>
                  <a:srgbClr val="002060"/>
                </a:solidFill>
                <a:latin typeface="Times New Roman" panose="02020603050405020304" pitchFamily="18" charset="0"/>
                <a:cs typeface="Times New Roman" panose="02020603050405020304" pitchFamily="18" charset="0"/>
              </a:rPr>
              <a:t>Я помню </a:t>
            </a:r>
            <a:r>
              <a:rPr lang="ru-RU" sz="2000" b="1" dirty="0" err="1">
                <a:solidFill>
                  <a:srgbClr val="002060"/>
                </a:solidFill>
                <a:latin typeface="Times New Roman" panose="02020603050405020304" pitchFamily="18" charset="0"/>
                <a:cs typeface="Times New Roman" panose="02020603050405020304" pitchFamily="18" charset="0"/>
              </a:rPr>
              <a:t>ўсе</a:t>
            </a:r>
            <a:r>
              <a:rPr lang="ru-RU" sz="2000" b="1" dirty="0">
                <a:solidFill>
                  <a:srgbClr val="002060"/>
                </a:solidFill>
                <a:latin typeface="Times New Roman" panose="02020603050405020304" pitchFamily="18" charset="0"/>
                <a:cs typeface="Times New Roman" panose="02020603050405020304" pitchFamily="18" charset="0"/>
              </a:rPr>
              <a:t>… : </a:t>
            </a:r>
            <a:r>
              <a:rPr lang="ru-RU" sz="2000" b="1" dirty="0" err="1">
                <a:solidFill>
                  <a:srgbClr val="002060"/>
                </a:solidFill>
                <a:latin typeface="Times New Roman" panose="02020603050405020304" pitchFamily="18" charset="0"/>
                <a:cs typeface="Times New Roman" panose="02020603050405020304" pitchFamily="18" charset="0"/>
              </a:rPr>
              <a:t>вершы</a:t>
            </a:r>
            <a:r>
              <a:rPr lang="ru-RU" sz="2000" b="1" dirty="0">
                <a:solidFill>
                  <a:srgbClr val="002060"/>
                </a:solidFill>
                <a:latin typeface="Times New Roman" panose="02020603050405020304" pitchFamily="18" charset="0"/>
                <a:cs typeface="Times New Roman" panose="02020603050405020304" pitchFamily="18" charset="0"/>
              </a:rPr>
              <a:t>, </a:t>
            </a:r>
            <a:r>
              <a:rPr lang="ru-RU" sz="2000" b="1" dirty="0" err="1">
                <a:solidFill>
                  <a:srgbClr val="002060"/>
                </a:solidFill>
                <a:latin typeface="Times New Roman" panose="02020603050405020304" pitchFamily="18" charset="0"/>
                <a:cs typeface="Times New Roman" panose="02020603050405020304" pitchFamily="18" charset="0"/>
              </a:rPr>
              <a:t>апавяданні</a:t>
            </a:r>
            <a:r>
              <a:rPr lang="ru-RU" sz="2000" b="1" dirty="0">
                <a:solidFill>
                  <a:srgbClr val="002060"/>
                </a:solidFill>
                <a:latin typeface="Times New Roman" panose="02020603050405020304" pitchFamily="18" charset="0"/>
                <a:cs typeface="Times New Roman" panose="02020603050405020304" pitchFamily="18" charset="0"/>
              </a:rPr>
              <a:t> </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укладальнікі</a:t>
            </a:r>
            <a:r>
              <a:rPr lang="ru-RU" sz="2000" dirty="0">
                <a:solidFill>
                  <a:srgbClr val="002060"/>
                </a:solidFill>
                <a:latin typeface="Times New Roman" panose="02020603050405020304" pitchFamily="18" charset="0"/>
                <a:cs typeface="Times New Roman" panose="02020603050405020304" pitchFamily="18" charset="0"/>
              </a:rPr>
              <a:t>: У. </a:t>
            </a:r>
            <a:r>
              <a:rPr lang="ru-RU" sz="2000" dirty="0" err="1">
                <a:solidFill>
                  <a:srgbClr val="002060"/>
                </a:solidFill>
                <a:latin typeface="Times New Roman" panose="02020603050405020304" pitchFamily="18" charset="0"/>
                <a:cs typeface="Times New Roman" panose="02020603050405020304" pitchFamily="18" charset="0"/>
              </a:rPr>
              <a:t>Ліпскі</a:t>
            </a:r>
            <a:r>
              <a:rPr lang="ru-RU" sz="2000" dirty="0">
                <a:solidFill>
                  <a:srgbClr val="002060"/>
                </a:solidFill>
                <a:latin typeface="Times New Roman" panose="02020603050405020304" pitchFamily="18" charset="0"/>
                <a:cs typeface="Times New Roman" panose="02020603050405020304" pitchFamily="18" charset="0"/>
              </a:rPr>
              <a:t>, М. </a:t>
            </a:r>
            <a:r>
              <a:rPr lang="ru-RU" sz="2000" dirty="0" err="1">
                <a:solidFill>
                  <a:srgbClr val="002060"/>
                </a:solidFill>
                <a:latin typeface="Times New Roman" panose="02020603050405020304" pitchFamily="18" charset="0"/>
                <a:cs typeface="Times New Roman" panose="02020603050405020304" pitchFamily="18" charset="0"/>
              </a:rPr>
              <a:t>Супрановіч</a:t>
            </a:r>
            <a:r>
              <a:rPr lang="ru-RU" sz="2000" dirty="0">
                <a:solidFill>
                  <a:srgbClr val="002060"/>
                </a:solidFill>
                <a:latin typeface="Times New Roman" panose="02020603050405020304" pitchFamily="18" charset="0"/>
                <a:cs typeface="Times New Roman" panose="02020603050405020304" pitchFamily="18" charset="0"/>
              </a:rPr>
              <a:t> ; </a:t>
            </a:r>
            <a:r>
              <a:rPr lang="ru-RU" sz="2000" dirty="0" err="1">
                <a:solidFill>
                  <a:srgbClr val="002060"/>
                </a:solidFill>
                <a:latin typeface="Times New Roman" panose="02020603050405020304" pitchFamily="18" charset="0"/>
                <a:cs typeface="Times New Roman" panose="02020603050405020304" pitchFamily="18" charset="0"/>
              </a:rPr>
              <a:t>прадмова</a:t>
            </a:r>
            <a:r>
              <a:rPr lang="ru-RU" sz="2000" dirty="0">
                <a:solidFill>
                  <a:srgbClr val="002060"/>
                </a:solidFill>
                <a:latin typeface="Times New Roman" panose="02020603050405020304" pitchFamily="18" charset="0"/>
                <a:cs typeface="Times New Roman" panose="02020603050405020304" pitchFamily="18" charset="0"/>
              </a:rPr>
              <a:t> У. </a:t>
            </a:r>
            <a:r>
              <a:rPr lang="ru-RU" sz="2000" dirty="0" err="1">
                <a:solidFill>
                  <a:srgbClr val="002060"/>
                </a:solidFill>
                <a:latin typeface="Times New Roman" panose="02020603050405020304" pitchFamily="18" charset="0"/>
                <a:cs typeface="Times New Roman" panose="02020603050405020304" pitchFamily="18" charset="0"/>
              </a:rPr>
              <a:t>Ліпскага</a:t>
            </a:r>
            <a:r>
              <a:rPr lang="ru-RU" sz="2000" dirty="0">
                <a:solidFill>
                  <a:srgbClr val="002060"/>
                </a:solidFill>
                <a:latin typeface="Times New Roman" panose="02020603050405020304" pitchFamily="18" charset="0"/>
                <a:cs typeface="Times New Roman" panose="02020603050405020304" pitchFamily="18" charset="0"/>
              </a:rPr>
              <a:t>, П. </a:t>
            </a:r>
            <a:r>
              <a:rPr lang="ru-RU" sz="2000" dirty="0" err="1">
                <a:solidFill>
                  <a:srgbClr val="002060"/>
                </a:solidFill>
                <a:latin typeface="Times New Roman" panose="02020603050405020304" pitchFamily="18" charset="0"/>
                <a:cs typeface="Times New Roman" panose="02020603050405020304" pitchFamily="18" charset="0"/>
              </a:rPr>
              <a:t>Прыходзькі</a:t>
            </a:r>
            <a:r>
              <a:rPr lang="ru-RU" sz="2000" dirty="0">
                <a:solidFill>
                  <a:srgbClr val="002060"/>
                </a:solidFill>
                <a:latin typeface="Times New Roman" panose="02020603050405020304" pitchFamily="18" charset="0"/>
                <a:cs typeface="Times New Roman" panose="02020603050405020304" pitchFamily="18" charset="0"/>
              </a:rPr>
              <a:t>]. — 2-е </a:t>
            </a:r>
            <a:r>
              <a:rPr lang="ru-RU" sz="2000" dirty="0" err="1">
                <a:solidFill>
                  <a:srgbClr val="002060"/>
                </a:solidFill>
                <a:latin typeface="Times New Roman" panose="02020603050405020304" pitchFamily="18" charset="0"/>
                <a:cs typeface="Times New Roman" panose="02020603050405020304" pitchFamily="18" charset="0"/>
              </a:rPr>
              <a:t>выданне</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стэрэатыпнае</a:t>
            </a:r>
            <a:r>
              <a:rPr lang="ru-RU" sz="2000" dirty="0">
                <a:solidFill>
                  <a:srgbClr val="002060"/>
                </a:solidFill>
                <a:latin typeface="Times New Roman" panose="02020603050405020304" pitchFamily="18" charset="0"/>
                <a:cs typeface="Times New Roman" panose="02020603050405020304" pitchFamily="18" charset="0"/>
              </a:rPr>
              <a:t>. — </a:t>
            </a:r>
            <a:r>
              <a:rPr lang="ru-RU" sz="2000" dirty="0" err="1">
                <a:solidFill>
                  <a:srgbClr val="002060"/>
                </a:solidFill>
                <a:latin typeface="Times New Roman" panose="02020603050405020304" pitchFamily="18" charset="0"/>
                <a:cs typeface="Times New Roman" panose="02020603050405020304" pitchFamily="18" charset="0"/>
              </a:rPr>
              <a:t>Мінск</a:t>
            </a:r>
            <a:r>
              <a:rPr lang="ru-RU" sz="2000" dirty="0">
                <a:solidFill>
                  <a:srgbClr val="002060"/>
                </a:solidFill>
                <a:latin typeface="Times New Roman" panose="02020603050405020304" pitchFamily="18" charset="0"/>
                <a:cs typeface="Times New Roman" panose="02020603050405020304" pitchFamily="18" charset="0"/>
              </a:rPr>
              <a:t> : </a:t>
            </a:r>
            <a:r>
              <a:rPr lang="ru-RU" sz="2000" dirty="0" err="1">
                <a:solidFill>
                  <a:srgbClr val="002060"/>
                </a:solidFill>
                <a:latin typeface="Times New Roman" panose="02020603050405020304" pitchFamily="18" charset="0"/>
                <a:cs typeface="Times New Roman" panose="02020603050405020304" pitchFamily="18" charset="0"/>
              </a:rPr>
              <a:t>Адукацыя</a:t>
            </a:r>
            <a:r>
              <a:rPr lang="ru-RU" sz="2000" dirty="0">
                <a:solidFill>
                  <a:srgbClr val="002060"/>
                </a:solidFill>
                <a:latin typeface="Times New Roman" panose="02020603050405020304" pitchFamily="18" charset="0"/>
                <a:cs typeface="Times New Roman" panose="02020603050405020304" pitchFamily="18" charset="0"/>
              </a:rPr>
              <a:t> і </a:t>
            </a:r>
            <a:r>
              <a:rPr lang="ru-RU" sz="2000" dirty="0" err="1">
                <a:solidFill>
                  <a:srgbClr val="002060"/>
                </a:solidFill>
                <a:latin typeface="Times New Roman" panose="02020603050405020304" pitchFamily="18" charset="0"/>
                <a:cs typeface="Times New Roman" panose="02020603050405020304" pitchFamily="18" charset="0"/>
              </a:rPr>
              <a:t>выхаванне</a:t>
            </a:r>
            <a:r>
              <a:rPr lang="ru-RU" sz="2000" dirty="0">
                <a:solidFill>
                  <a:srgbClr val="002060"/>
                </a:solidFill>
                <a:latin typeface="Times New Roman" panose="02020603050405020304" pitchFamily="18" charset="0"/>
                <a:cs typeface="Times New Roman" panose="02020603050405020304" pitchFamily="18" charset="0"/>
              </a:rPr>
              <a:t>, 2021. — 143 с. : </a:t>
            </a:r>
            <a:r>
              <a:rPr lang="ru-RU" sz="2000" dirty="0" err="1">
                <a:solidFill>
                  <a:srgbClr val="002060"/>
                </a:solidFill>
                <a:latin typeface="Times New Roman" panose="02020603050405020304" pitchFamily="18" charset="0"/>
                <a:cs typeface="Times New Roman" panose="02020603050405020304" pitchFamily="18" charset="0"/>
              </a:rPr>
              <a:t>іл</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партр</a:t>
            </a:r>
            <a:r>
              <a:rPr lang="ru-RU" sz="2000" dirty="0">
                <a:solidFill>
                  <a:srgbClr val="002060"/>
                </a:solidFill>
                <a:latin typeface="Times New Roman" panose="02020603050405020304" pitchFamily="18" charset="0"/>
                <a:cs typeface="Times New Roman" panose="02020603050405020304" pitchFamily="18" charset="0"/>
              </a:rPr>
              <a:t>. ; 25 см. — (</a:t>
            </a:r>
            <a:r>
              <a:rPr lang="ru-RU" sz="2000" dirty="0" err="1">
                <a:solidFill>
                  <a:srgbClr val="002060"/>
                </a:solidFill>
                <a:latin typeface="Times New Roman" panose="02020603050405020304" pitchFamily="18" charset="0"/>
                <a:cs typeface="Times New Roman" panose="02020603050405020304" pitchFamily="18" charset="0"/>
              </a:rPr>
              <a:t>Бібліятэка</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часопіса</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Вясёлка</a:t>
            </a:r>
            <a:r>
              <a:rPr lang="ru-RU" sz="2000" dirty="0">
                <a:solidFill>
                  <a:srgbClr val="002060"/>
                </a:solidFill>
                <a:latin typeface="Times New Roman" panose="02020603050405020304" pitchFamily="18" charset="0"/>
                <a:cs typeface="Times New Roman" panose="02020603050405020304" pitchFamily="18" charset="0"/>
              </a:rPr>
              <a:t>"). </a:t>
            </a:r>
          </a:p>
          <a:p>
            <a:pPr lvl="0"/>
            <a:r>
              <a:rPr lang="en-US" sz="2000" dirty="0">
                <a:solidFill>
                  <a:srgbClr val="002060"/>
                </a:solidFill>
                <a:latin typeface="Times New Roman" panose="02020603050405020304" pitchFamily="18" charset="0"/>
                <a:cs typeface="Times New Roman" panose="02020603050405020304" pitchFamily="18" charset="0"/>
              </a:rPr>
              <a:t>ISBN 978-985-599-368-2.</a:t>
            </a:r>
            <a:endParaRPr lang="ru-RU" sz="20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8900733"/>
      </p:ext>
    </p:extLst>
  </p:cSld>
  <p:clrMapOvr>
    <a:masterClrMapping/>
  </p:clrMapOvr>
  <mc:AlternateContent xmlns:mc="http://schemas.openxmlformats.org/markup-compatibility/2006">
    <mc:Choice xmlns:p15="http://schemas.microsoft.com/office/powerpoint/2012/main" Requires="p15">
      <p:transition spd="slow" advTm="38173">
        <p15:prstTrans prst="pageCurlDouble"/>
      </p:transition>
    </mc:Choice>
    <mc:Fallback>
      <p:transition spd="slow" advTm="38173">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76A97FA9-5795-4D61-88DB-10B5675584D7}"/>
              </a:ext>
            </a:extLst>
          </p:cNvPr>
          <p:cNvPicPr>
            <a:picLocks noChangeAspect="1"/>
          </p:cNvPicPr>
          <p:nvPr/>
        </p:nvPicPr>
        <p:blipFill>
          <a:blip r:embed="rId2"/>
          <a:stretch>
            <a:fillRect/>
          </a:stretch>
        </p:blipFill>
        <p:spPr>
          <a:xfrm>
            <a:off x="0" y="1"/>
            <a:ext cx="12192000" cy="6857999"/>
          </a:xfrm>
          <a:prstGeom prst="rect">
            <a:avLst/>
          </a:prstGeom>
        </p:spPr>
      </p:pic>
      <p:sp>
        <p:nvSpPr>
          <p:cNvPr id="6" name="TextBox 5">
            <a:extLst>
              <a:ext uri="{FF2B5EF4-FFF2-40B4-BE49-F238E27FC236}">
                <a16:creationId xmlns:a16="http://schemas.microsoft.com/office/drawing/2014/main" id="{D07E896E-4505-4CB6-BB09-4EE4BFB1096B}"/>
              </a:ext>
            </a:extLst>
          </p:cNvPr>
          <p:cNvSpPr txBox="1"/>
          <p:nvPr/>
        </p:nvSpPr>
        <p:spPr>
          <a:xfrm>
            <a:off x="4995274" y="797509"/>
            <a:ext cx="7196726" cy="461665"/>
          </a:xfrm>
          <a:prstGeom prst="rect">
            <a:avLst/>
          </a:prstGeom>
          <a:noFill/>
        </p:spPr>
        <p:txBody>
          <a:bodyPr wrap="square" rtlCol="0">
            <a:spAutoFit/>
          </a:bodyPr>
          <a:lstStyle/>
          <a:p>
            <a:r>
              <a:rPr lang="ru-RU" sz="2400" dirty="0">
                <a:latin typeface="Times New Roman" panose="02020603050405020304" pitchFamily="18" charset="0"/>
                <a:cs typeface="Times New Roman" panose="02020603050405020304" pitchFamily="18" charset="0"/>
              </a:rPr>
              <a:t>   </a:t>
            </a:r>
          </a:p>
        </p:txBody>
      </p:sp>
      <p:pic>
        <p:nvPicPr>
          <p:cNvPr id="2" name="Рисунок 1">
            <a:extLst>
              <a:ext uri="{FF2B5EF4-FFF2-40B4-BE49-F238E27FC236}">
                <a16:creationId xmlns:a16="http://schemas.microsoft.com/office/drawing/2014/main" id="{CD7837EC-4A82-41E9-B33B-E117345BDFD1}"/>
              </a:ext>
            </a:extLst>
          </p:cNvPr>
          <p:cNvPicPr>
            <a:picLocks noChangeAspect="1"/>
          </p:cNvPicPr>
          <p:nvPr/>
        </p:nvPicPr>
        <p:blipFill rotWithShape="1">
          <a:blip r:embed="rId3"/>
          <a:srcRect l="8004" t="5866" r="10880" b="9330"/>
          <a:stretch/>
        </p:blipFill>
        <p:spPr>
          <a:xfrm>
            <a:off x="178439" y="284086"/>
            <a:ext cx="4581443" cy="6116714"/>
          </a:xfrm>
          <a:prstGeom prst="rect">
            <a:avLst/>
          </a:prstGeom>
        </p:spPr>
      </p:pic>
      <p:sp>
        <p:nvSpPr>
          <p:cNvPr id="4" name="Прямоугольник 3">
            <a:extLst>
              <a:ext uri="{FF2B5EF4-FFF2-40B4-BE49-F238E27FC236}">
                <a16:creationId xmlns:a16="http://schemas.microsoft.com/office/drawing/2014/main" id="{F579C448-1BC7-4AB2-9D65-E6B858596591}"/>
              </a:ext>
            </a:extLst>
          </p:cNvPr>
          <p:cNvSpPr/>
          <p:nvPr/>
        </p:nvSpPr>
        <p:spPr>
          <a:xfrm>
            <a:off x="4995271" y="284086"/>
            <a:ext cx="7196728" cy="1323439"/>
          </a:xfrm>
          <a:prstGeom prst="rect">
            <a:avLst/>
          </a:prstGeom>
        </p:spPr>
        <p:txBody>
          <a:bodyPr wrap="square">
            <a:spAutoFit/>
          </a:bodyPr>
          <a:lstStyle/>
          <a:p>
            <a:pPr lvl="0"/>
            <a:r>
              <a:rPr lang="ru-RU" sz="2000" b="1" dirty="0" err="1">
                <a:solidFill>
                  <a:srgbClr val="002060"/>
                </a:solidFill>
                <a:latin typeface="Times New Roman" panose="02020603050405020304" pitchFamily="18" charset="0"/>
                <a:cs typeface="Times New Roman" panose="02020603050405020304" pitchFamily="18" charset="0"/>
              </a:rPr>
              <a:t>Котович</a:t>
            </a:r>
            <a:r>
              <a:rPr lang="ru-RU" sz="2000" b="1" dirty="0">
                <a:solidFill>
                  <a:srgbClr val="002060"/>
                </a:solidFill>
                <a:latin typeface="Times New Roman" panose="02020603050405020304" pitchFamily="18" charset="0"/>
                <a:cs typeface="Times New Roman" panose="02020603050405020304" pitchFamily="18" charset="0"/>
              </a:rPr>
              <a:t>, О. В. Золотые правила народной культуры </a:t>
            </a:r>
            <a:r>
              <a:rPr lang="ru-RU" sz="2000" dirty="0">
                <a:solidFill>
                  <a:srgbClr val="002060"/>
                </a:solidFill>
                <a:latin typeface="Times New Roman" panose="02020603050405020304" pitchFamily="18" charset="0"/>
                <a:cs typeface="Times New Roman" panose="02020603050405020304" pitchFamily="18" charset="0"/>
              </a:rPr>
              <a:t>/ Оксана </a:t>
            </a:r>
            <a:r>
              <a:rPr lang="ru-RU" sz="2000" dirty="0" err="1">
                <a:solidFill>
                  <a:srgbClr val="002060"/>
                </a:solidFill>
                <a:latin typeface="Times New Roman" panose="02020603050405020304" pitchFamily="18" charset="0"/>
                <a:cs typeface="Times New Roman" panose="02020603050405020304" pitchFamily="18" charset="0"/>
              </a:rPr>
              <a:t>Котович</a:t>
            </a:r>
            <a:r>
              <a:rPr lang="ru-RU" sz="2000" dirty="0">
                <a:solidFill>
                  <a:srgbClr val="002060"/>
                </a:solidFill>
                <a:latin typeface="Times New Roman" panose="02020603050405020304" pitchFamily="18" charset="0"/>
                <a:cs typeface="Times New Roman" panose="02020603050405020304" pitchFamily="18" charset="0"/>
              </a:rPr>
              <a:t>, Янка </a:t>
            </a:r>
            <a:r>
              <a:rPr lang="ru-RU" sz="2000" dirty="0" err="1">
                <a:solidFill>
                  <a:srgbClr val="002060"/>
                </a:solidFill>
                <a:latin typeface="Times New Roman" panose="02020603050405020304" pitchFamily="18" charset="0"/>
                <a:cs typeface="Times New Roman" panose="02020603050405020304" pitchFamily="18" charset="0"/>
              </a:rPr>
              <a:t>Крук</a:t>
            </a:r>
            <a:r>
              <a:rPr lang="ru-RU" sz="2000" dirty="0">
                <a:solidFill>
                  <a:srgbClr val="002060"/>
                </a:solidFill>
                <a:latin typeface="Times New Roman" panose="02020603050405020304" pitchFamily="18" charset="0"/>
                <a:cs typeface="Times New Roman" panose="02020603050405020304" pitchFamily="18" charset="0"/>
              </a:rPr>
              <a:t>. — 14-е издание. — Минск : </a:t>
            </a:r>
            <a:r>
              <a:rPr lang="ru-RU" sz="2000" dirty="0" err="1">
                <a:solidFill>
                  <a:srgbClr val="002060"/>
                </a:solidFill>
                <a:latin typeface="Times New Roman" panose="02020603050405020304" pitchFamily="18" charset="0"/>
                <a:cs typeface="Times New Roman" panose="02020603050405020304" pitchFamily="18" charset="0"/>
              </a:rPr>
              <a:t>Адукацыя</a:t>
            </a:r>
            <a:r>
              <a:rPr lang="ru-RU" sz="2000" dirty="0">
                <a:solidFill>
                  <a:srgbClr val="002060"/>
                </a:solidFill>
                <a:latin typeface="Times New Roman" panose="02020603050405020304" pitchFamily="18" charset="0"/>
                <a:cs typeface="Times New Roman" panose="02020603050405020304" pitchFamily="18" charset="0"/>
              </a:rPr>
              <a:t> і </a:t>
            </a:r>
            <a:r>
              <a:rPr lang="ru-RU" sz="2000" dirty="0" err="1">
                <a:solidFill>
                  <a:srgbClr val="002060"/>
                </a:solidFill>
                <a:latin typeface="Times New Roman" panose="02020603050405020304" pitchFamily="18" charset="0"/>
                <a:cs typeface="Times New Roman" panose="02020603050405020304" pitchFamily="18" charset="0"/>
              </a:rPr>
              <a:t>выхаванне</a:t>
            </a:r>
            <a:r>
              <a:rPr lang="ru-RU" sz="2000" dirty="0">
                <a:solidFill>
                  <a:srgbClr val="002060"/>
                </a:solidFill>
                <a:latin typeface="Times New Roman" panose="02020603050405020304" pitchFamily="18" charset="0"/>
                <a:cs typeface="Times New Roman" panose="02020603050405020304" pitchFamily="18" charset="0"/>
              </a:rPr>
              <a:t>, 2020. — 590 с.</a:t>
            </a:r>
          </a:p>
          <a:p>
            <a:pPr lvl="0"/>
            <a:r>
              <a:rPr lang="ru-RU" sz="2000" dirty="0">
                <a:solidFill>
                  <a:srgbClr val="002060"/>
                </a:solidFill>
                <a:latin typeface="Times New Roman" panose="02020603050405020304" pitchFamily="18" charset="0"/>
                <a:cs typeface="Times New Roman" panose="02020603050405020304" pitchFamily="18" charset="0"/>
              </a:rPr>
              <a:t>ISBN 978-985-599-285-2</a:t>
            </a:r>
          </a:p>
        </p:txBody>
      </p:sp>
      <p:sp>
        <p:nvSpPr>
          <p:cNvPr id="5" name="Прямоугольник 4">
            <a:extLst>
              <a:ext uri="{FF2B5EF4-FFF2-40B4-BE49-F238E27FC236}">
                <a16:creationId xmlns:a16="http://schemas.microsoft.com/office/drawing/2014/main" id="{9E09E2B5-2A0E-4E5A-92AF-7AC04EB86D1F}"/>
              </a:ext>
            </a:extLst>
          </p:cNvPr>
          <p:cNvSpPr/>
          <p:nvPr/>
        </p:nvSpPr>
        <p:spPr>
          <a:xfrm>
            <a:off x="4995270" y="1905763"/>
            <a:ext cx="7196726" cy="4708981"/>
          </a:xfrm>
          <a:prstGeom prst="rect">
            <a:avLst/>
          </a:prstGeom>
        </p:spPr>
        <p:txBody>
          <a:bodyPr wrap="square">
            <a:spAutoFit/>
          </a:bodyPr>
          <a:lstStyle/>
          <a:p>
            <a:pPr lvl="0"/>
            <a:r>
              <a:rPr lang="ru-RU" sz="2000" dirty="0">
                <a:solidFill>
                  <a:srgbClr val="002060"/>
                </a:solidFill>
                <a:latin typeface="Times New Roman" panose="02020603050405020304" pitchFamily="18" charset="0"/>
                <a:cs typeface="Times New Roman" panose="02020603050405020304" pitchFamily="18" charset="0"/>
              </a:rPr>
              <a:t>Белорусская земля богата традициями, которые бережно сохраняются и передаются из поколения в поколение. Белорусские этнографы-исследователи Янка </a:t>
            </a:r>
            <a:r>
              <a:rPr lang="ru-RU" sz="2000" dirty="0" err="1">
                <a:solidFill>
                  <a:srgbClr val="002060"/>
                </a:solidFill>
                <a:latin typeface="Times New Roman" panose="02020603050405020304" pitchFamily="18" charset="0"/>
                <a:cs typeface="Times New Roman" panose="02020603050405020304" pitchFamily="18" charset="0"/>
              </a:rPr>
              <a:t>Крук</a:t>
            </a:r>
            <a:r>
              <a:rPr lang="ru-RU" sz="2000" dirty="0">
                <a:solidFill>
                  <a:srgbClr val="002060"/>
                </a:solidFill>
                <a:latin typeface="Times New Roman" panose="02020603050405020304" pitchFamily="18" charset="0"/>
                <a:cs typeface="Times New Roman" panose="02020603050405020304" pitchFamily="18" charset="0"/>
              </a:rPr>
              <a:t> и Оксана </a:t>
            </a:r>
            <a:r>
              <a:rPr lang="ru-RU" sz="2000" dirty="0" err="1">
                <a:solidFill>
                  <a:srgbClr val="002060"/>
                </a:solidFill>
                <a:latin typeface="Times New Roman" panose="02020603050405020304" pitchFamily="18" charset="0"/>
                <a:cs typeface="Times New Roman" panose="02020603050405020304" pitchFamily="18" charset="0"/>
              </a:rPr>
              <a:t>Котович</a:t>
            </a:r>
            <a:r>
              <a:rPr lang="ru-RU" sz="2000" dirty="0">
                <a:solidFill>
                  <a:srgbClr val="002060"/>
                </a:solidFill>
                <a:latin typeface="Times New Roman" panose="02020603050405020304" pitchFamily="18" charset="0"/>
                <a:cs typeface="Times New Roman" panose="02020603050405020304" pitchFamily="18" charset="0"/>
              </a:rPr>
              <a:t> исследовали и систематизировали культурологический опыт восточнославянских народов и создали фундаментальный свод регламентаций, предписаний, запретов, обрядов.</a:t>
            </a:r>
          </a:p>
          <a:p>
            <a:pPr lvl="0"/>
            <a:r>
              <a:rPr lang="ru-RU" sz="2000" dirty="0">
                <a:solidFill>
                  <a:srgbClr val="002060"/>
                </a:solidFill>
                <a:latin typeface="Times New Roman" panose="02020603050405020304" pitchFamily="18" charset="0"/>
                <a:cs typeface="Times New Roman" panose="02020603050405020304" pitchFamily="18" charset="0"/>
              </a:rPr>
              <a:t>Цель каждого народа - сохранить свою самобытность и уникальность, создать и поддержать благополучие, продлить и укрепить свой род.</a:t>
            </a:r>
          </a:p>
          <a:p>
            <a:pPr lvl="0"/>
            <a:r>
              <a:rPr lang="ru-RU" sz="2000" dirty="0">
                <a:solidFill>
                  <a:srgbClr val="002060"/>
                </a:solidFill>
                <a:latin typeface="Times New Roman" panose="02020603050405020304" pitchFamily="18" charset="0"/>
                <a:cs typeface="Times New Roman" panose="02020603050405020304" pitchFamily="18" charset="0"/>
              </a:rPr>
              <a:t>Книга написана популярным языком, насыщена цитатами из народного фольклора. Белорусская обрядовая символика сопоставляется с обрядами и традициями других восточных славян.</a:t>
            </a:r>
          </a:p>
          <a:p>
            <a:pPr lvl="0"/>
            <a:endParaRPr lang="ru-RU" sz="2000" dirty="0">
              <a:solidFill>
                <a:srgbClr val="002060"/>
              </a:solidFill>
              <a:latin typeface="Times New Roman" panose="02020603050405020304" pitchFamily="18" charset="0"/>
              <a:cs typeface="Times New Roman" panose="02020603050405020304" pitchFamily="18" charset="0"/>
            </a:endParaRPr>
          </a:p>
          <a:p>
            <a:pPr lvl="0"/>
            <a:endParaRPr lang="ru-RU" sz="2000" dirty="0">
              <a:solidFill>
                <a:srgbClr val="002060"/>
              </a:solidFill>
            </a:endParaRPr>
          </a:p>
        </p:txBody>
      </p:sp>
    </p:spTree>
    <p:extLst>
      <p:ext uri="{BB962C8B-B14F-4D97-AF65-F5344CB8AC3E}">
        <p14:creationId xmlns:p14="http://schemas.microsoft.com/office/powerpoint/2010/main" val="1932019575"/>
      </p:ext>
    </p:extLst>
  </p:cSld>
  <p:clrMapOvr>
    <a:masterClrMapping/>
  </p:clrMapOvr>
  <mc:AlternateContent xmlns:mc="http://schemas.openxmlformats.org/markup-compatibility/2006">
    <mc:Choice xmlns:p15="http://schemas.microsoft.com/office/powerpoint/2012/main" Requires="p15">
      <p:transition spd="slow" advTm="25899">
        <p15:prstTrans prst="pageCurlDouble"/>
      </p:transition>
    </mc:Choice>
    <mc:Fallback>
      <p:transition spd="slow" advTm="25899">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83C451F8-7A33-495E-ACA5-8E4AC33350A3}"/>
              </a:ext>
            </a:extLst>
          </p:cNvPr>
          <p:cNvPicPr>
            <a:picLocks noChangeAspect="1"/>
          </p:cNvPicPr>
          <p:nvPr/>
        </p:nvPicPr>
        <p:blipFill>
          <a:blip r:embed="rId2"/>
          <a:stretch>
            <a:fillRect/>
          </a:stretch>
        </p:blipFill>
        <p:spPr>
          <a:xfrm>
            <a:off x="0" y="0"/>
            <a:ext cx="12192000" cy="6857999"/>
          </a:xfrm>
          <a:prstGeom prst="rect">
            <a:avLst/>
          </a:prstGeom>
        </p:spPr>
      </p:pic>
      <p:pic>
        <p:nvPicPr>
          <p:cNvPr id="3" name="Рисунок 2">
            <a:extLst>
              <a:ext uri="{FF2B5EF4-FFF2-40B4-BE49-F238E27FC236}">
                <a16:creationId xmlns:a16="http://schemas.microsoft.com/office/drawing/2014/main" id="{5A212FDB-8A12-4953-8975-D6B3BDC2F28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876" b="97433" l="4708" r="97078">
                        <a14:foregroundMark x1="2922" y1="6318" x2="6818" y2="85982"/>
                        <a14:foregroundMark x1="6818" y1="85982" x2="13799" y2="95163"/>
                        <a14:foregroundMark x1="13799" y1="95163" x2="42370" y2="95854"/>
                        <a14:foregroundMark x1="42370" y1="95854" x2="88961" y2="91115"/>
                        <a14:foregroundMark x1="95108" y1="12438" x2="95455" y2="7996"/>
                        <a14:foregroundMark x1="88961" y1="91115" x2="95108" y2="12438"/>
                        <a14:foregroundMark x1="25055" y1="4781" x2="24264" y2="4745"/>
                        <a14:foregroundMark x1="95455" y1="7996" x2="30119" y2="5012"/>
                        <a14:foregroundMark x1="6736" y1="5527" x2="4708" y2="5923"/>
                        <a14:foregroundMark x1="37669" y1="4640" x2="60552" y2="4640"/>
                        <a14:foregroundMark x1="24369" y1="4640" x2="24899" y2="4640"/>
                        <a14:foregroundMark x1="89024" y1="4259" x2="90097" y2="4245"/>
                        <a14:foregroundMark x1="81948" y1="4354" x2="86819" y2="4289"/>
                        <a14:foregroundMark x1="60552" y1="4640" x2="81628" y2="4358"/>
                        <a14:foregroundMark x1="57305" y1="4245" x2="81028" y2="3490"/>
                        <a14:foregroundMark x1="45092" y1="3790" x2="44093" y2="3847"/>
                        <a14:foregroundMark x1="71535" y1="2283" x2="63014" y2="2769"/>
                        <a14:foregroundMark x1="40909" y1="14709" x2="53247" y2="43337"/>
                        <a14:foregroundMark x1="9253" y1="29319" x2="40422" y2="85982"/>
                        <a14:foregroundMark x1="40422" y1="85982" x2="58766" y2="89832"/>
                        <a14:foregroundMark x1="58766" y1="89832" x2="60065" y2="89141"/>
                        <a14:foregroundMark x1="77273" y1="91017" x2="40097" y2="64659"/>
                        <a14:foregroundMark x1="40097" y1="64659" x2="34903" y2="62981"/>
                        <a14:foregroundMark x1="72078" y1="75814" x2="17045" y2="86278"/>
                        <a14:foregroundMark x1="23214" y1="93781" x2="45942" y2="94373"/>
                        <a14:foregroundMark x1="72403" y1="24087" x2="63799" y2="64857"/>
                        <a14:foregroundMark x1="50162" y1="20138" x2="50162" y2="64067"/>
                        <a14:foregroundMark x1="50162" y1="21816" x2="75974" y2="20434"/>
                        <a14:foregroundMark x1="75974" y1="20434" x2="93669" y2="27147"/>
                        <a14:foregroundMark x1="93669" y1="27147" x2="79708" y2="23396"/>
                        <a14:foregroundMark x1="79708" y1="23396" x2="79708" y2="22606"/>
                        <a14:foregroundMark x1="9578" y1="14511" x2="4708" y2="13623"/>
                        <a14:foregroundMark x1="6818" y1="11747" x2="7792" y2="12833"/>
                        <a14:foregroundMark x1="10552" y1="13031" x2="8766" y2="18065"/>
                        <a14:foregroundMark x1="76244" y1="2172" x2="77760" y2="2172"/>
                        <a14:foregroundMark x1="95942" y1="13129" x2="97078" y2="19645"/>
                        <a14:foregroundMark x1="15747" y1="57947" x2="14123" y2="77789"/>
                        <a14:foregroundMark x1="18669" y1="97433" x2="16883" y2="97433"/>
                        <a14:foregroundMark x1="78409" y1="92596" x2="81006" y2="93090"/>
                        <a14:foregroundMark x1="77922" y1="93090" x2="44318" y2="95064"/>
                        <a14:backgroundMark x1="97240" y1="20138" x2="96591" y2="12438"/>
                        <a14:backgroundMark x1="96591" y1="12438" x2="96591" y2="12438"/>
                        <a14:backgroundMark x1="11364" y1="4541" x2="16234" y2="4442"/>
                        <a14:backgroundMark x1="7792" y1="4541" x2="12500" y2="4640"/>
                        <a14:backgroundMark x1="18019" y1="4146" x2="25162" y2="3850"/>
                        <a14:backgroundMark x1="16558" y1="4245" x2="19156" y2="4245"/>
                        <a14:backgroundMark x1="46429" y1="1481" x2="84253" y2="592"/>
                        <a14:backgroundMark x1="84253" y1="592" x2="91071" y2="592"/>
                        <a14:backgroundMark x1="82792" y1="2863" x2="82792" y2="2863"/>
                        <a14:backgroundMark x1="84903" y1="2863" x2="84903" y2="2863"/>
                        <a14:backgroundMark x1="84091" y1="2270" x2="83279" y2="2567"/>
                        <a14:backgroundMark x1="83279" y1="2567" x2="88149" y2="2567"/>
                        <a14:backgroundMark x1="82305" y1="2270" x2="83766" y2="2270"/>
                        <a14:backgroundMark x1="81169" y1="3455" x2="81169" y2="3455"/>
                        <a14:backgroundMark x1="80519" y1="3455" x2="80519" y2="3455"/>
                        <a14:backgroundMark x1="89286" y1="2962" x2="88961" y2="2962"/>
                        <a14:backgroundMark x1="88149" y1="2962" x2="90422" y2="2863"/>
                        <a14:backgroundMark x1="88474" y1="2270" x2="87338" y2="2764"/>
                        <a14:backgroundMark x1="81006" y1="3455" x2="80682" y2="3455"/>
                        <a14:backgroundMark x1="62338" y1="2172" x2="54221" y2="2764"/>
                        <a14:backgroundMark x1="53571" y1="2567" x2="43994" y2="2764"/>
                        <a14:backgroundMark x1="35552" y1="3258" x2="44805" y2="3159"/>
                        <a14:backgroundMark x1="54221" y1="2468" x2="52110" y2="2764"/>
                        <a14:backgroundMark x1="35714" y1="3258" x2="24026" y2="3850"/>
                      </a14:backgroundRemoval>
                    </a14:imgEffect>
                  </a14:imgLayer>
                </a14:imgProps>
              </a:ext>
            </a:extLst>
          </a:blip>
          <a:stretch>
            <a:fillRect/>
          </a:stretch>
        </p:blipFill>
        <p:spPr>
          <a:xfrm>
            <a:off x="167221" y="427676"/>
            <a:ext cx="4040794" cy="6002645"/>
          </a:xfrm>
          <a:prstGeom prst="rect">
            <a:avLst/>
          </a:prstGeom>
          <a:ln>
            <a:noFill/>
          </a:ln>
          <a:effectLst>
            <a:outerShdw blurRad="292100" dist="139700" dir="2700000" algn="tl" rotWithShape="0">
              <a:srgbClr val="333333">
                <a:alpha val="65000"/>
              </a:srgbClr>
            </a:outerShdw>
          </a:effectLst>
        </p:spPr>
      </p:pic>
      <p:sp>
        <p:nvSpPr>
          <p:cNvPr id="4" name="TextBox 3">
            <a:extLst>
              <a:ext uri="{FF2B5EF4-FFF2-40B4-BE49-F238E27FC236}">
                <a16:creationId xmlns:a16="http://schemas.microsoft.com/office/drawing/2014/main" id="{FB609E7B-B075-4129-96E7-101F4BF85FCF}"/>
              </a:ext>
            </a:extLst>
          </p:cNvPr>
          <p:cNvSpPr txBox="1"/>
          <p:nvPr/>
        </p:nvSpPr>
        <p:spPr>
          <a:xfrm>
            <a:off x="4470260" y="1660791"/>
            <a:ext cx="7459494" cy="4401205"/>
          </a:xfrm>
          <a:prstGeom prst="rect">
            <a:avLst/>
          </a:prstGeom>
          <a:noFill/>
        </p:spPr>
        <p:txBody>
          <a:bodyPr wrap="square" rtlCol="0">
            <a:spAutoFit/>
          </a:bodyPr>
          <a:lstStyle/>
          <a:p>
            <a:r>
              <a:rPr lang="ru-RU" sz="2000" dirty="0">
                <a:solidFill>
                  <a:srgbClr val="002060"/>
                </a:solidFill>
                <a:latin typeface="Times New Roman" panose="02020603050405020304" pitchFamily="18" charset="0"/>
                <a:cs typeface="Times New Roman" panose="02020603050405020304" pitchFamily="18" charset="0"/>
              </a:rPr>
              <a:t>В книге представлено исследование механизмов жизнедеятельности традиций изнутри. На страницах книги раскрывается монументальный мир культуры, начиная от мифологии, заканчивая многообразием фольклорных жанров и обрядовых практик.</a:t>
            </a:r>
          </a:p>
          <a:p>
            <a:r>
              <a:rPr lang="ru-RU" sz="2000" dirty="0">
                <a:solidFill>
                  <a:srgbClr val="002060"/>
                </a:solidFill>
                <a:latin typeface="Times New Roman" panose="02020603050405020304" pitchFamily="18" charset="0"/>
                <a:cs typeface="Times New Roman" panose="02020603050405020304" pitchFamily="18" charset="0"/>
              </a:rPr>
              <a:t>Метод погружения в Традицию, избранный авторами, имеет тысячелетнюю историю - это передача сакральных знаний от деда внуку, поэтому структура книги состоит из 99 уроков, каждый из которых раскрывает очередную тайну мироздания человеческого бытия, его духовного мира и мира традиционной культуры в целом.</a:t>
            </a:r>
          </a:p>
          <a:p>
            <a:r>
              <a:rPr lang="ru-RU" sz="2000" dirty="0">
                <a:solidFill>
                  <a:srgbClr val="002060"/>
                </a:solidFill>
                <a:latin typeface="Times New Roman" panose="02020603050405020304" pitchFamily="18" charset="0"/>
                <a:cs typeface="Times New Roman" panose="02020603050405020304" pitchFamily="18" charset="0"/>
              </a:rPr>
              <a:t>Книга рассчитана на преподавателей гуманитарных дисциплин вузов, фольклористов, этнографов, работников сферы образования и культуры, всех почитателей этнокультурных традиций</a:t>
            </a:r>
          </a:p>
        </p:txBody>
      </p:sp>
      <p:sp>
        <p:nvSpPr>
          <p:cNvPr id="5" name="Прямоугольник 4">
            <a:extLst>
              <a:ext uri="{FF2B5EF4-FFF2-40B4-BE49-F238E27FC236}">
                <a16:creationId xmlns:a16="http://schemas.microsoft.com/office/drawing/2014/main" id="{5A80CB9C-6926-4277-8659-35DCC1A6991A}"/>
              </a:ext>
            </a:extLst>
          </p:cNvPr>
          <p:cNvSpPr/>
          <p:nvPr/>
        </p:nvSpPr>
        <p:spPr>
          <a:xfrm>
            <a:off x="4438834" y="168676"/>
            <a:ext cx="7753166" cy="1323439"/>
          </a:xfrm>
          <a:prstGeom prst="rect">
            <a:avLst/>
          </a:prstGeom>
        </p:spPr>
        <p:txBody>
          <a:bodyPr wrap="square">
            <a:spAutoFit/>
          </a:bodyPr>
          <a:lstStyle/>
          <a:p>
            <a:pPr lvl="0"/>
            <a:r>
              <a:rPr lang="ru-RU" sz="2000" b="1" dirty="0" err="1">
                <a:solidFill>
                  <a:srgbClr val="002060"/>
                </a:solidFill>
                <a:latin typeface="Times New Roman" panose="02020603050405020304" pitchFamily="18" charset="0"/>
                <a:cs typeface="Times New Roman" panose="02020603050405020304" pitchFamily="18" charset="0"/>
              </a:rPr>
              <a:t>Котович</a:t>
            </a:r>
            <a:r>
              <a:rPr lang="ru-RU" sz="2000" b="1" dirty="0">
                <a:solidFill>
                  <a:srgbClr val="002060"/>
                </a:solidFill>
                <a:latin typeface="Times New Roman" panose="02020603050405020304" pitchFamily="18" charset="0"/>
                <a:cs typeface="Times New Roman" panose="02020603050405020304" pitchFamily="18" charset="0"/>
              </a:rPr>
              <a:t>, О. В. Сакральный мир традиции : 99 уроков народной культуры </a:t>
            </a:r>
            <a:r>
              <a:rPr lang="ru-RU" sz="2000" dirty="0">
                <a:solidFill>
                  <a:srgbClr val="002060"/>
                </a:solidFill>
                <a:latin typeface="Times New Roman" panose="02020603050405020304" pitchFamily="18" charset="0"/>
                <a:cs typeface="Times New Roman" panose="02020603050405020304" pitchFamily="18" charset="0"/>
              </a:rPr>
              <a:t>/ Оксана </a:t>
            </a:r>
            <a:r>
              <a:rPr lang="ru-RU" sz="2000" dirty="0" err="1">
                <a:solidFill>
                  <a:srgbClr val="002060"/>
                </a:solidFill>
                <a:latin typeface="Times New Roman" panose="02020603050405020304" pitchFamily="18" charset="0"/>
                <a:cs typeface="Times New Roman" panose="02020603050405020304" pitchFamily="18" charset="0"/>
              </a:rPr>
              <a:t>Котович</a:t>
            </a:r>
            <a:r>
              <a:rPr lang="ru-RU" sz="2000" dirty="0">
                <a:solidFill>
                  <a:srgbClr val="002060"/>
                </a:solidFill>
                <a:latin typeface="Times New Roman" panose="02020603050405020304" pitchFamily="18" charset="0"/>
                <a:cs typeface="Times New Roman" panose="02020603050405020304" pitchFamily="18" charset="0"/>
              </a:rPr>
              <a:t>, Янка </a:t>
            </a:r>
            <a:r>
              <a:rPr lang="ru-RU" sz="2000" dirty="0" err="1">
                <a:solidFill>
                  <a:srgbClr val="002060"/>
                </a:solidFill>
                <a:latin typeface="Times New Roman" panose="02020603050405020304" pitchFamily="18" charset="0"/>
                <a:cs typeface="Times New Roman" panose="02020603050405020304" pitchFamily="18" charset="0"/>
              </a:rPr>
              <a:t>Крук</a:t>
            </a:r>
            <a:r>
              <a:rPr lang="ru-RU" sz="2000" dirty="0">
                <a:solidFill>
                  <a:srgbClr val="002060"/>
                </a:solidFill>
                <a:latin typeface="Times New Roman" panose="02020603050405020304" pitchFamily="18" charset="0"/>
                <a:cs typeface="Times New Roman" panose="02020603050405020304" pitchFamily="18" charset="0"/>
              </a:rPr>
              <a:t>. — Минск : </a:t>
            </a:r>
            <a:r>
              <a:rPr lang="ru-RU" sz="2000" dirty="0" err="1">
                <a:solidFill>
                  <a:srgbClr val="002060"/>
                </a:solidFill>
                <a:latin typeface="Times New Roman" panose="02020603050405020304" pitchFamily="18" charset="0"/>
                <a:cs typeface="Times New Roman" panose="02020603050405020304" pitchFamily="18" charset="0"/>
              </a:rPr>
              <a:t>Адукацыя</a:t>
            </a:r>
            <a:r>
              <a:rPr lang="ru-RU" sz="2000" dirty="0">
                <a:solidFill>
                  <a:srgbClr val="002060"/>
                </a:solidFill>
                <a:latin typeface="Times New Roman" panose="02020603050405020304" pitchFamily="18" charset="0"/>
                <a:cs typeface="Times New Roman" panose="02020603050405020304" pitchFamily="18" charset="0"/>
              </a:rPr>
              <a:t> і </a:t>
            </a:r>
            <a:r>
              <a:rPr lang="ru-RU" sz="2000" dirty="0" err="1">
                <a:solidFill>
                  <a:srgbClr val="002060"/>
                </a:solidFill>
                <a:latin typeface="Times New Roman" panose="02020603050405020304" pitchFamily="18" charset="0"/>
                <a:cs typeface="Times New Roman" panose="02020603050405020304" pitchFamily="18" charset="0"/>
              </a:rPr>
              <a:t>выхаванне</a:t>
            </a:r>
            <a:r>
              <a:rPr lang="ru-RU" sz="2000" dirty="0">
                <a:solidFill>
                  <a:srgbClr val="002060"/>
                </a:solidFill>
                <a:latin typeface="Times New Roman" panose="02020603050405020304" pitchFamily="18" charset="0"/>
                <a:cs typeface="Times New Roman" panose="02020603050405020304" pitchFamily="18" charset="0"/>
              </a:rPr>
              <a:t>, 2019. — 576 с. </a:t>
            </a:r>
          </a:p>
          <a:p>
            <a:pPr lvl="0"/>
            <a:r>
              <a:rPr lang="ru-RU" sz="2000" dirty="0">
                <a:solidFill>
                  <a:srgbClr val="002060"/>
                </a:solidFill>
                <a:latin typeface="Times New Roman" panose="02020603050405020304" pitchFamily="18" charset="0"/>
                <a:cs typeface="Times New Roman" panose="02020603050405020304" pitchFamily="18" charset="0"/>
              </a:rPr>
              <a:t>ISBN 978-985-599-106-0</a:t>
            </a:r>
          </a:p>
        </p:txBody>
      </p:sp>
    </p:spTree>
    <p:extLst>
      <p:ext uri="{BB962C8B-B14F-4D97-AF65-F5344CB8AC3E}">
        <p14:creationId xmlns:p14="http://schemas.microsoft.com/office/powerpoint/2010/main" val="379822795"/>
      </p:ext>
    </p:extLst>
  </p:cSld>
  <p:clrMapOvr>
    <a:masterClrMapping/>
  </p:clrMapOvr>
  <mc:AlternateContent xmlns:mc="http://schemas.openxmlformats.org/markup-compatibility/2006">
    <mc:Choice xmlns:p15="http://schemas.microsoft.com/office/powerpoint/2012/main" Requires="p15">
      <p:transition spd="slow" advTm="31357">
        <p15:prstTrans prst="pageCurlDouble"/>
      </p:transition>
    </mc:Choice>
    <mc:Fallback>
      <p:transition spd="slow" advTm="31357">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95CDFF96-6AEB-4617-899E-1361AFB63AFB}"/>
              </a:ext>
            </a:extLst>
          </p:cNvPr>
          <p:cNvPicPr>
            <a:picLocks noChangeAspect="1"/>
          </p:cNvPicPr>
          <p:nvPr/>
        </p:nvPicPr>
        <p:blipFill>
          <a:blip r:embed="rId2"/>
          <a:stretch>
            <a:fillRect/>
          </a:stretch>
        </p:blipFill>
        <p:spPr>
          <a:xfrm>
            <a:off x="0" y="0"/>
            <a:ext cx="12192000" cy="6857999"/>
          </a:xfrm>
          <a:prstGeom prst="rect">
            <a:avLst/>
          </a:prstGeom>
        </p:spPr>
      </p:pic>
      <p:pic>
        <p:nvPicPr>
          <p:cNvPr id="6" name="Рисунок 5">
            <a:extLst>
              <a:ext uri="{FF2B5EF4-FFF2-40B4-BE49-F238E27FC236}">
                <a16:creationId xmlns:a16="http://schemas.microsoft.com/office/drawing/2014/main" id="{77A0978B-FB8B-4054-9084-215A376D8D21}"/>
              </a:ext>
            </a:extLst>
          </p:cNvPr>
          <p:cNvPicPr>
            <a:picLocks noChangeAspect="1"/>
          </p:cNvPicPr>
          <p:nvPr/>
        </p:nvPicPr>
        <p:blipFill>
          <a:blip r:embed="rId3"/>
          <a:stretch>
            <a:fillRect/>
          </a:stretch>
        </p:blipFill>
        <p:spPr>
          <a:xfrm>
            <a:off x="1310371" y="1822112"/>
            <a:ext cx="2224119" cy="2577405"/>
          </a:xfrm>
          <a:prstGeom prst="rect">
            <a:avLst/>
          </a:prstGeom>
        </p:spPr>
      </p:pic>
      <p:pic>
        <p:nvPicPr>
          <p:cNvPr id="7" name="Рисунок 6">
            <a:extLst>
              <a:ext uri="{FF2B5EF4-FFF2-40B4-BE49-F238E27FC236}">
                <a16:creationId xmlns:a16="http://schemas.microsoft.com/office/drawing/2014/main" id="{39F85D66-9401-4E38-9B3D-B1D646527F0C}"/>
              </a:ext>
            </a:extLst>
          </p:cNvPr>
          <p:cNvPicPr>
            <a:picLocks noChangeAspect="1"/>
          </p:cNvPicPr>
          <p:nvPr/>
        </p:nvPicPr>
        <p:blipFill>
          <a:blip r:embed="rId4"/>
          <a:stretch>
            <a:fillRect/>
          </a:stretch>
        </p:blipFill>
        <p:spPr>
          <a:xfrm>
            <a:off x="2050368" y="4269880"/>
            <a:ext cx="2111459" cy="2528951"/>
          </a:xfrm>
          <a:prstGeom prst="rect">
            <a:avLst/>
          </a:prstGeom>
        </p:spPr>
      </p:pic>
      <p:pic>
        <p:nvPicPr>
          <p:cNvPr id="8" name="Рисунок 7">
            <a:extLst>
              <a:ext uri="{FF2B5EF4-FFF2-40B4-BE49-F238E27FC236}">
                <a16:creationId xmlns:a16="http://schemas.microsoft.com/office/drawing/2014/main" id="{7E5B1F18-E508-4143-B991-7EED09E5C7C1}"/>
              </a:ext>
            </a:extLst>
          </p:cNvPr>
          <p:cNvPicPr>
            <a:picLocks noChangeAspect="1"/>
          </p:cNvPicPr>
          <p:nvPr/>
        </p:nvPicPr>
        <p:blipFill>
          <a:blip r:embed="rId5"/>
          <a:stretch>
            <a:fillRect/>
          </a:stretch>
        </p:blipFill>
        <p:spPr>
          <a:xfrm>
            <a:off x="4844861" y="1793160"/>
            <a:ext cx="2369374" cy="2635311"/>
          </a:xfrm>
          <a:prstGeom prst="rect">
            <a:avLst/>
          </a:prstGeom>
        </p:spPr>
      </p:pic>
      <p:pic>
        <p:nvPicPr>
          <p:cNvPr id="9" name="Рисунок 8">
            <a:extLst>
              <a:ext uri="{FF2B5EF4-FFF2-40B4-BE49-F238E27FC236}">
                <a16:creationId xmlns:a16="http://schemas.microsoft.com/office/drawing/2014/main" id="{BA523627-CBA1-41AC-9BB5-6D29F175B01A}"/>
              </a:ext>
            </a:extLst>
          </p:cNvPr>
          <p:cNvPicPr>
            <a:picLocks noChangeAspect="1"/>
          </p:cNvPicPr>
          <p:nvPr/>
        </p:nvPicPr>
        <p:blipFill>
          <a:blip r:embed="rId6"/>
          <a:stretch>
            <a:fillRect/>
          </a:stretch>
        </p:blipFill>
        <p:spPr>
          <a:xfrm>
            <a:off x="8375654" y="1793160"/>
            <a:ext cx="2303179" cy="2476720"/>
          </a:xfrm>
          <a:prstGeom prst="rect">
            <a:avLst/>
          </a:prstGeom>
        </p:spPr>
      </p:pic>
      <p:pic>
        <p:nvPicPr>
          <p:cNvPr id="10" name="Рисунок 9">
            <a:extLst>
              <a:ext uri="{FF2B5EF4-FFF2-40B4-BE49-F238E27FC236}">
                <a16:creationId xmlns:a16="http://schemas.microsoft.com/office/drawing/2014/main" id="{369AD77A-B491-448D-A24D-93010BB6F9B3}"/>
              </a:ext>
            </a:extLst>
          </p:cNvPr>
          <p:cNvPicPr>
            <a:picLocks noChangeAspect="1"/>
          </p:cNvPicPr>
          <p:nvPr/>
        </p:nvPicPr>
        <p:blipFill>
          <a:blip r:embed="rId7"/>
          <a:stretch>
            <a:fillRect/>
          </a:stretch>
        </p:blipFill>
        <p:spPr>
          <a:xfrm>
            <a:off x="5047657" y="4115806"/>
            <a:ext cx="2278078" cy="2909190"/>
          </a:xfrm>
          <a:prstGeom prst="rect">
            <a:avLst/>
          </a:prstGeom>
        </p:spPr>
      </p:pic>
      <p:pic>
        <p:nvPicPr>
          <p:cNvPr id="11" name="Рисунок 10">
            <a:extLst>
              <a:ext uri="{FF2B5EF4-FFF2-40B4-BE49-F238E27FC236}">
                <a16:creationId xmlns:a16="http://schemas.microsoft.com/office/drawing/2014/main" id="{398FCFBA-0EEA-4D1D-B03B-6535199E0F19}"/>
              </a:ext>
            </a:extLst>
          </p:cNvPr>
          <p:cNvPicPr>
            <a:picLocks noChangeAspect="1"/>
          </p:cNvPicPr>
          <p:nvPr/>
        </p:nvPicPr>
        <p:blipFill>
          <a:blip r:embed="rId8"/>
          <a:stretch>
            <a:fillRect/>
          </a:stretch>
        </p:blipFill>
        <p:spPr>
          <a:xfrm>
            <a:off x="8177088" y="4180598"/>
            <a:ext cx="2064792" cy="2766684"/>
          </a:xfrm>
          <a:prstGeom prst="rect">
            <a:avLst/>
          </a:prstGeom>
        </p:spPr>
      </p:pic>
      <p:sp>
        <p:nvSpPr>
          <p:cNvPr id="4" name="Прямоугольник 3">
            <a:extLst>
              <a:ext uri="{FF2B5EF4-FFF2-40B4-BE49-F238E27FC236}">
                <a16:creationId xmlns:a16="http://schemas.microsoft.com/office/drawing/2014/main" id="{14F77644-602A-4E81-B264-A3BAEAC6ED34}"/>
              </a:ext>
            </a:extLst>
          </p:cNvPr>
          <p:cNvSpPr/>
          <p:nvPr/>
        </p:nvSpPr>
        <p:spPr>
          <a:xfrm>
            <a:off x="417249" y="167593"/>
            <a:ext cx="11602959" cy="2000548"/>
          </a:xfrm>
          <a:prstGeom prst="rect">
            <a:avLst/>
          </a:prstGeom>
        </p:spPr>
        <p:txBody>
          <a:bodyPr wrap="square">
            <a:spAutoFit/>
          </a:bodyPr>
          <a:lstStyle/>
          <a:p>
            <a:pPr lvl="0" eaLnBrk="0" fontAlgn="base" hangingPunct="0">
              <a:spcBef>
                <a:spcPct val="0"/>
              </a:spcBef>
              <a:spcAft>
                <a:spcPct val="0"/>
              </a:spcAft>
            </a:pPr>
            <a:r>
              <a:rPr lang="ru-RU" altLang="ru-RU" sz="2000" dirty="0">
                <a:solidFill>
                  <a:srgbClr val="002060"/>
                </a:solidFill>
                <a:latin typeface="Times New Roman" panose="02020603050405020304" pitchFamily="18" charset="0"/>
                <a:cs typeface="Times New Roman" panose="02020603050405020304" pitchFamily="18" charset="0"/>
              </a:rPr>
              <a:t>Представленные книги будут полезны как учащимся в изучении истории нашей страны, так и учителям истории, обществоведения при организации учебных занятий и внеклассных мероприятий, классным руководителям — при подготовке и проведении информационных и классных часов. </a:t>
            </a:r>
          </a:p>
          <a:p>
            <a:pPr lvl="0" eaLnBrk="0" fontAlgn="base" hangingPunct="0">
              <a:spcBef>
                <a:spcPct val="0"/>
              </a:spcBef>
              <a:spcAft>
                <a:spcPct val="0"/>
              </a:spcAft>
            </a:pPr>
            <a:r>
              <a:rPr lang="ru-RU" sz="2000" dirty="0">
                <a:solidFill>
                  <a:srgbClr val="002060"/>
                </a:solidFill>
                <a:latin typeface="Times New Roman" panose="02020603050405020304" pitchFamily="18" charset="0"/>
                <a:cs typeface="Times New Roman" panose="02020603050405020304" pitchFamily="18" charset="0"/>
              </a:rPr>
              <a:t>С книгами можно познакомиться в школьной библиотеке Государственного Учреждения </a:t>
            </a:r>
          </a:p>
          <a:p>
            <a:pPr lvl="0" eaLnBrk="0" fontAlgn="base" hangingPunct="0">
              <a:spcBef>
                <a:spcPct val="0"/>
              </a:spcBef>
              <a:spcAft>
                <a:spcPct val="0"/>
              </a:spcAft>
            </a:pPr>
            <a:r>
              <a:rPr lang="ru-RU" sz="2000" dirty="0">
                <a:solidFill>
                  <a:srgbClr val="002060"/>
                </a:solidFill>
                <a:latin typeface="Times New Roman" panose="02020603050405020304" pitchFamily="18" charset="0"/>
                <a:cs typeface="Times New Roman" panose="02020603050405020304" pitchFamily="18" charset="0"/>
              </a:rPr>
              <a:t>Образования «Средняя школа №35 </a:t>
            </a:r>
            <a:r>
              <a:rPr lang="ru-RU" sz="2000" dirty="0" err="1">
                <a:solidFill>
                  <a:srgbClr val="002060"/>
                </a:solidFill>
                <a:latin typeface="Times New Roman" panose="02020603050405020304" pitchFamily="18" charset="0"/>
                <a:cs typeface="Times New Roman" panose="02020603050405020304" pitchFamily="18" charset="0"/>
              </a:rPr>
              <a:t>г.Бобруйска</a:t>
            </a:r>
            <a:r>
              <a:rPr lang="ru-RU" sz="2000" dirty="0">
                <a:solidFill>
                  <a:srgbClr val="002060"/>
                </a:solidFill>
                <a:latin typeface="Times New Roman" panose="02020603050405020304" pitchFamily="18" charset="0"/>
                <a:cs typeface="Times New Roman" panose="02020603050405020304" pitchFamily="18" charset="0"/>
              </a:rPr>
              <a:t>»</a:t>
            </a:r>
            <a:endParaRPr lang="ru-RU" altLang="ru-RU" sz="2000" dirty="0">
              <a:solidFill>
                <a:srgbClr val="002060"/>
              </a:solidFill>
              <a:latin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endParaRPr lang="ru-RU" altLang="ru-RU" sz="20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07114811"/>
      </p:ext>
    </p:extLst>
  </p:cSld>
  <p:clrMapOvr>
    <a:masterClrMapping/>
  </p:clrMapOvr>
  <mc:AlternateContent xmlns:mc="http://schemas.openxmlformats.org/markup-compatibility/2006">
    <mc:Choice xmlns:p15="http://schemas.microsoft.com/office/powerpoint/2012/main" Requires="p15">
      <p:transition spd="slow" advTm="21540">
        <p15:prstTrans prst="pageCurlDouble"/>
      </p:transition>
    </mc:Choice>
    <mc:Fallback>
      <p:transition spd="slow" advTm="21540">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E15B7063-28F4-40FC-8CA9-53634D5E43F7}"/>
              </a:ext>
            </a:extLst>
          </p:cNvPr>
          <p:cNvPicPr>
            <a:picLocks noChangeAspect="1"/>
          </p:cNvPicPr>
          <p:nvPr/>
        </p:nvPicPr>
        <p:blipFill>
          <a:blip r:embed="rId2"/>
          <a:stretch>
            <a:fillRect/>
          </a:stretch>
        </p:blipFill>
        <p:spPr>
          <a:xfrm>
            <a:off x="0" y="0"/>
            <a:ext cx="12192000" cy="6857999"/>
          </a:xfrm>
          <a:prstGeom prst="rect">
            <a:avLst/>
          </a:prstGeom>
        </p:spPr>
      </p:pic>
      <p:sp>
        <p:nvSpPr>
          <p:cNvPr id="3" name="Прямоугольник 2">
            <a:extLst>
              <a:ext uri="{FF2B5EF4-FFF2-40B4-BE49-F238E27FC236}">
                <a16:creationId xmlns:a16="http://schemas.microsoft.com/office/drawing/2014/main" id="{CA84C76E-4E57-4DDA-AACA-5A00FC7CCEF2}"/>
              </a:ext>
            </a:extLst>
          </p:cNvPr>
          <p:cNvSpPr/>
          <p:nvPr/>
        </p:nvSpPr>
        <p:spPr>
          <a:xfrm>
            <a:off x="3048000" y="2921169"/>
            <a:ext cx="6096000" cy="1631216"/>
          </a:xfrm>
          <a:prstGeom prst="rect">
            <a:avLst/>
          </a:prstGeom>
        </p:spPr>
        <p:txBody>
          <a:bodyPr>
            <a:spAutoFit/>
          </a:bodyPr>
          <a:lstStyle/>
          <a:p>
            <a:pPr lvl="0" eaLnBrk="0" fontAlgn="base" hangingPunct="0">
              <a:spcBef>
                <a:spcPct val="0"/>
              </a:spcBef>
              <a:spcAft>
                <a:spcPct val="0"/>
              </a:spcAft>
            </a:pPr>
            <a:r>
              <a:rPr lang="ru-RU" sz="2000" dirty="0">
                <a:solidFill>
                  <a:srgbClr val="002060"/>
                </a:solidFill>
                <a:latin typeface="Times New Roman" panose="02020603050405020304" pitchFamily="18" charset="0"/>
                <a:cs typeface="Times New Roman" panose="02020603050405020304" pitchFamily="18" charset="0"/>
              </a:rPr>
              <a:t> Библиотека Государственного Учреждения </a:t>
            </a:r>
          </a:p>
          <a:p>
            <a:pPr lvl="0" eaLnBrk="0" fontAlgn="base" hangingPunct="0">
              <a:spcBef>
                <a:spcPct val="0"/>
              </a:spcBef>
              <a:spcAft>
                <a:spcPct val="0"/>
              </a:spcAft>
            </a:pPr>
            <a:r>
              <a:rPr lang="ru-RU" sz="2000" dirty="0">
                <a:solidFill>
                  <a:srgbClr val="002060"/>
                </a:solidFill>
                <a:latin typeface="Times New Roman" panose="02020603050405020304" pitchFamily="18" charset="0"/>
                <a:cs typeface="Times New Roman" panose="02020603050405020304" pitchFamily="18" charset="0"/>
              </a:rPr>
              <a:t>Образования «Средняя школа №35 </a:t>
            </a:r>
            <a:r>
              <a:rPr lang="ru-RU" sz="2000" dirty="0" err="1">
                <a:solidFill>
                  <a:srgbClr val="002060"/>
                </a:solidFill>
                <a:latin typeface="Times New Roman" panose="02020603050405020304" pitchFamily="18" charset="0"/>
                <a:cs typeface="Times New Roman" panose="02020603050405020304" pitchFamily="18" charset="0"/>
              </a:rPr>
              <a:t>г.Бобруйска</a:t>
            </a:r>
            <a:r>
              <a:rPr lang="ru-RU" sz="2000" dirty="0">
                <a:solidFill>
                  <a:srgbClr val="002060"/>
                </a:solidFill>
                <a:latin typeface="Times New Roman" panose="02020603050405020304" pitchFamily="18" charset="0"/>
                <a:cs typeface="Times New Roman" panose="02020603050405020304" pitchFamily="18" charset="0"/>
              </a:rPr>
              <a:t>»</a:t>
            </a:r>
          </a:p>
          <a:p>
            <a:pPr lvl="0" eaLnBrk="0" fontAlgn="base" hangingPunct="0">
              <a:spcBef>
                <a:spcPct val="0"/>
              </a:spcBef>
              <a:spcAft>
                <a:spcPct val="0"/>
              </a:spcAft>
            </a:pPr>
            <a:endParaRPr lang="ru-RU" altLang="ru-RU" sz="2000" dirty="0">
              <a:solidFill>
                <a:srgbClr val="002060"/>
              </a:solidFill>
              <a:latin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r>
              <a:rPr lang="ru-RU" altLang="ru-RU" sz="2000" dirty="0">
                <a:solidFill>
                  <a:srgbClr val="002060"/>
                </a:solidFill>
                <a:latin typeface="Times New Roman" panose="02020603050405020304" pitchFamily="18" charset="0"/>
                <a:cs typeface="Times New Roman" panose="02020603050405020304" pitchFamily="18" charset="0"/>
              </a:rPr>
              <a:t>Подготовила Захарова С.В., заведующий библиотеки</a:t>
            </a:r>
          </a:p>
          <a:p>
            <a:pPr lvl="0" eaLnBrk="0" fontAlgn="base" hangingPunct="0">
              <a:spcBef>
                <a:spcPct val="0"/>
              </a:spcBef>
              <a:spcAft>
                <a:spcPct val="0"/>
              </a:spcAft>
            </a:pPr>
            <a:endParaRPr lang="ru-RU" altLang="ru-RU" sz="2000" dirty="0">
              <a:solidFill>
                <a:srgbClr val="002060"/>
              </a:solidFill>
              <a:latin typeface="Times New Roman" panose="02020603050405020304" pitchFamily="18" charset="0"/>
              <a:cs typeface="Times New Roman" panose="02020603050405020304" pitchFamily="18" charset="0"/>
            </a:endParaRPr>
          </a:p>
        </p:txBody>
      </p:sp>
      <p:sp>
        <p:nvSpPr>
          <p:cNvPr id="4" name="Прямоугольник 3">
            <a:extLst>
              <a:ext uri="{FF2B5EF4-FFF2-40B4-BE49-F238E27FC236}">
                <a16:creationId xmlns:a16="http://schemas.microsoft.com/office/drawing/2014/main" id="{7EAE7A8D-2B6E-4E72-872D-2C6CCCCA8097}"/>
              </a:ext>
            </a:extLst>
          </p:cNvPr>
          <p:cNvSpPr/>
          <p:nvPr/>
        </p:nvSpPr>
        <p:spPr>
          <a:xfrm>
            <a:off x="1571347" y="284086"/>
            <a:ext cx="9321553" cy="1569660"/>
          </a:xfrm>
          <a:prstGeom prst="rect">
            <a:avLst/>
          </a:prstGeom>
        </p:spPr>
        <p:txBody>
          <a:bodyPr wrap="square">
            <a:spAutoFit/>
          </a:bodyPr>
          <a:lstStyle/>
          <a:p>
            <a:pPr lvl="0" algn="ctr"/>
            <a:r>
              <a:rPr lang="ru-RU" sz="3200" b="1" dirty="0">
                <a:solidFill>
                  <a:srgbClr val="002060"/>
                </a:solidFill>
                <a:latin typeface="Times New Roman" panose="02020603050405020304" pitchFamily="18" charset="0"/>
                <a:cs typeface="Times New Roman" panose="02020603050405020304" pitchFamily="18" charset="0"/>
              </a:rPr>
              <a:t>«</a:t>
            </a:r>
            <a:r>
              <a:rPr lang="ru-RU" sz="3200" b="1" dirty="0" err="1">
                <a:solidFill>
                  <a:srgbClr val="002060"/>
                </a:solidFill>
                <a:latin typeface="Times New Roman" panose="02020603050405020304" pitchFamily="18" charset="0"/>
                <a:cs typeface="Times New Roman" panose="02020603050405020304" pitchFamily="18" charset="0"/>
              </a:rPr>
              <a:t>Гістарычная</a:t>
            </a:r>
            <a:r>
              <a:rPr lang="ru-RU" sz="3200" b="1" dirty="0">
                <a:solidFill>
                  <a:srgbClr val="002060"/>
                </a:solidFill>
                <a:latin typeface="Times New Roman" panose="02020603050405020304" pitchFamily="18" charset="0"/>
                <a:cs typeface="Times New Roman" panose="02020603050405020304" pitchFamily="18" charset="0"/>
              </a:rPr>
              <a:t> </a:t>
            </a:r>
            <a:r>
              <a:rPr lang="ru-RU" sz="3200" b="1" dirty="0" err="1">
                <a:solidFill>
                  <a:srgbClr val="002060"/>
                </a:solidFill>
                <a:latin typeface="Times New Roman" panose="02020603050405020304" pitchFamily="18" charset="0"/>
                <a:cs typeface="Times New Roman" panose="02020603050405020304" pitchFamily="18" charset="0"/>
              </a:rPr>
              <a:t>памяць</a:t>
            </a:r>
            <a:r>
              <a:rPr lang="ru-RU" sz="3200" b="1" dirty="0">
                <a:solidFill>
                  <a:srgbClr val="002060"/>
                </a:solidFill>
                <a:latin typeface="Times New Roman" panose="02020603050405020304" pitchFamily="18" charset="0"/>
                <a:cs typeface="Times New Roman" panose="02020603050405020304" pitchFamily="18" charset="0"/>
              </a:rPr>
              <a:t>»: комплект изданий </a:t>
            </a:r>
          </a:p>
          <a:p>
            <a:pPr lvl="0" algn="ctr"/>
            <a:r>
              <a:rPr lang="ru-RU" sz="3200" b="1" dirty="0">
                <a:solidFill>
                  <a:srgbClr val="002060"/>
                </a:solidFill>
                <a:latin typeface="Times New Roman" panose="02020603050405020304" pitchFamily="18" charset="0"/>
                <a:cs typeface="Times New Roman" panose="02020603050405020304" pitchFamily="18" charset="0"/>
              </a:rPr>
              <a:t>к Году исторической памяти</a:t>
            </a:r>
          </a:p>
          <a:p>
            <a:pPr lvl="0" algn="ctr"/>
            <a:r>
              <a:rPr lang="ru-RU" sz="3200" b="1" dirty="0">
                <a:solidFill>
                  <a:srgbClr val="002060"/>
                </a:solidFill>
                <a:latin typeface="Times New Roman" panose="02020603050405020304" pitchFamily="18" charset="0"/>
                <a:cs typeface="Times New Roman" panose="02020603050405020304" pitchFamily="18" charset="0"/>
              </a:rPr>
              <a:t>Виртуальная книжная выставка</a:t>
            </a:r>
          </a:p>
        </p:txBody>
      </p:sp>
    </p:spTree>
    <p:extLst>
      <p:ext uri="{BB962C8B-B14F-4D97-AF65-F5344CB8AC3E}">
        <p14:creationId xmlns:p14="http://schemas.microsoft.com/office/powerpoint/2010/main" val="2740200330"/>
      </p:ext>
    </p:extLst>
  </p:cSld>
  <p:clrMapOvr>
    <a:masterClrMapping/>
  </p:clrMapOvr>
  <mc:AlternateContent xmlns:mc="http://schemas.openxmlformats.org/markup-compatibility/2006">
    <mc:Choice xmlns:p15="http://schemas.microsoft.com/office/powerpoint/2012/main" Requires="p15">
      <p:transition spd="slow" advTm="6987">
        <p15:prstTrans prst="pageCurlDouble"/>
      </p:transition>
    </mc:Choice>
    <mc:Fallback>
      <p:transition spd="slow" advTm="6987">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95CDFF96-6AEB-4617-899E-1361AFB63AFB}"/>
              </a:ext>
            </a:extLst>
          </p:cNvPr>
          <p:cNvPicPr>
            <a:picLocks noChangeAspect="1"/>
          </p:cNvPicPr>
          <p:nvPr/>
        </p:nvPicPr>
        <p:blipFill>
          <a:blip r:embed="rId2"/>
          <a:stretch>
            <a:fillRect/>
          </a:stretch>
        </p:blipFill>
        <p:spPr>
          <a:xfrm>
            <a:off x="0" y="0"/>
            <a:ext cx="12192000" cy="6857999"/>
          </a:xfrm>
          <a:prstGeom prst="rect">
            <a:avLst/>
          </a:prstGeom>
        </p:spPr>
      </p:pic>
      <p:sp>
        <p:nvSpPr>
          <p:cNvPr id="3" name="TextBox 2">
            <a:extLst>
              <a:ext uri="{FF2B5EF4-FFF2-40B4-BE49-F238E27FC236}">
                <a16:creationId xmlns:a16="http://schemas.microsoft.com/office/drawing/2014/main" id="{FCE44580-DCBA-49EC-A2DB-0FA813A59876}"/>
              </a:ext>
            </a:extLst>
          </p:cNvPr>
          <p:cNvSpPr txBox="1"/>
          <p:nvPr/>
        </p:nvSpPr>
        <p:spPr>
          <a:xfrm>
            <a:off x="5086904" y="494137"/>
            <a:ext cx="7004481" cy="193899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Издательство «</a:t>
            </a:r>
            <a:r>
              <a:rPr kumimoji="0" lang="ru-RU" sz="20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Адукацыя</a:t>
            </a:r>
            <a:r>
              <a:rPr kumimoji="0" lang="ru-RU" sz="20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і </a:t>
            </a:r>
            <a:r>
              <a:rPr kumimoji="0" lang="ru-RU" sz="20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выхаванне</a:t>
            </a:r>
            <a:r>
              <a:rPr kumimoji="0" lang="ru-RU" sz="20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подготовило комплект книг «</a:t>
            </a:r>
            <a:r>
              <a:rPr kumimoji="0" lang="ru-RU" sz="20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Гістарычная</a:t>
            </a:r>
            <a:r>
              <a:rPr kumimoji="0" lang="ru-RU" sz="20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ru-RU" sz="20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памяць</a:t>
            </a:r>
            <a:r>
              <a:rPr kumimoji="0" lang="ru-RU" sz="20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для учреждений общего среднего образования и библиотек. Издания, которые вошли в комплект, призваны содействовать развитию у подрастающего поколения патриотических качеств, привитию любви к родной земле, уважения к её историческому прошлому.</a:t>
            </a:r>
          </a:p>
        </p:txBody>
      </p:sp>
      <p:sp>
        <p:nvSpPr>
          <p:cNvPr id="5" name="TextBox 4">
            <a:extLst>
              <a:ext uri="{FF2B5EF4-FFF2-40B4-BE49-F238E27FC236}">
                <a16:creationId xmlns:a16="http://schemas.microsoft.com/office/drawing/2014/main" id="{C8078669-69CF-48D4-B84B-0797D9392115}"/>
              </a:ext>
            </a:extLst>
          </p:cNvPr>
          <p:cNvSpPr txBox="1"/>
          <p:nvPr/>
        </p:nvSpPr>
        <p:spPr>
          <a:xfrm>
            <a:off x="5202315" y="2433129"/>
            <a:ext cx="6889070" cy="3477875"/>
          </a:xfrm>
          <a:prstGeom prst="rect">
            <a:avLst/>
          </a:prstGeom>
          <a:noFill/>
        </p:spPr>
        <p:txBody>
          <a:bodyPr wrap="square">
            <a:spAutoFit/>
          </a:bodyPr>
          <a:lstStyle/>
          <a:p>
            <a:pPr marL="0" marR="0" lvl="0" indent="450850" algn="just" defTabSz="914400" rtl="0" eaLnBrk="0" fontAlgn="base" latinLnBrk="0" hangingPunct="0">
              <a:lnSpc>
                <a:spcPct val="100000"/>
              </a:lnSpc>
              <a:spcBef>
                <a:spcPct val="0"/>
              </a:spcBef>
              <a:spcAft>
                <a:spcPct val="0"/>
              </a:spcAft>
              <a:buClrTx/>
              <a:buSzTx/>
              <a:buFontTx/>
              <a:buNone/>
              <a:tabLst/>
              <a:defRPr/>
            </a:pPr>
            <a:r>
              <a:rPr kumimoji="0" lang="ru-RU" altLang="ru-RU" sz="20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Комплект включает:</a:t>
            </a:r>
          </a:p>
          <a:p>
            <a:pPr marL="0" marR="0" lvl="0" indent="450850" algn="just" defTabSz="914400" rtl="0" eaLnBrk="0" fontAlgn="base" latinLnBrk="0" hangingPunct="0">
              <a:lnSpc>
                <a:spcPct val="100000"/>
              </a:lnSpc>
              <a:spcBef>
                <a:spcPct val="0"/>
              </a:spcBef>
              <a:spcAft>
                <a:spcPct val="0"/>
              </a:spcAft>
              <a:buClrTx/>
              <a:buSzTx/>
              <a:buFontTx/>
              <a:buNone/>
              <a:tabLst/>
              <a:defRPr/>
            </a:pPr>
            <a:r>
              <a:rPr kumimoji="0" lang="ru-RU" altLang="ru-RU" sz="20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«Памятные места Беларуси», сост.: В. Н. </a:t>
            </a:r>
            <a:r>
              <a:rPr kumimoji="0" lang="ru-RU" altLang="ru-RU" sz="20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Надтачаев</a:t>
            </a:r>
            <a:r>
              <a:rPr kumimoji="0" lang="ru-RU" altLang="ru-RU" sz="20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Д. В. </a:t>
            </a:r>
            <a:r>
              <a:rPr kumimoji="0" lang="ru-RU" altLang="ru-RU" sz="20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Кошевар</a:t>
            </a:r>
            <a:r>
              <a:rPr kumimoji="0" lang="ru-RU" altLang="ru-RU" sz="20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a:t>
            </a:r>
          </a:p>
          <a:p>
            <a:pPr marL="0" marR="0" lvl="0" indent="450850" algn="just" defTabSz="914400" rtl="0" eaLnBrk="0" fontAlgn="base" latinLnBrk="0" hangingPunct="0">
              <a:lnSpc>
                <a:spcPct val="100000"/>
              </a:lnSpc>
              <a:spcBef>
                <a:spcPct val="0"/>
              </a:spcBef>
              <a:spcAft>
                <a:spcPct val="0"/>
              </a:spcAft>
              <a:buClrTx/>
              <a:buSzTx/>
              <a:buFontTx/>
              <a:buNone/>
              <a:tabLst/>
              <a:defRPr/>
            </a:pPr>
            <a:r>
              <a:rPr kumimoji="0" lang="ru-RU" altLang="ru-RU" sz="20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«99 </a:t>
            </a:r>
            <a:r>
              <a:rPr kumimoji="0" lang="ru-RU" altLang="ru-RU" sz="20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знакамітых</a:t>
            </a:r>
            <a:r>
              <a:rPr kumimoji="0" lang="ru-RU" altLang="ru-RU" sz="20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ru-RU" altLang="ru-RU" sz="20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мясцін</a:t>
            </a:r>
            <a:r>
              <a:rPr kumimoji="0" lang="ru-RU" altLang="ru-RU" sz="20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ru-RU" altLang="ru-RU" sz="20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Беларусі</a:t>
            </a:r>
            <a:r>
              <a:rPr kumimoji="0" lang="ru-RU" altLang="ru-RU" sz="20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 «99 знаменитых мест Беларуси», сост.: Д. </a:t>
            </a:r>
            <a:r>
              <a:rPr lang="ru-RU" altLang="ru-RU" sz="2000" b="1" i="1" dirty="0">
                <a:solidFill>
                  <a:srgbClr val="002060"/>
                </a:solidFill>
                <a:latin typeface="Times New Roman" panose="02020603050405020304" pitchFamily="18" charset="0"/>
                <a:cs typeface="Times New Roman" panose="02020603050405020304" pitchFamily="18" charset="0"/>
              </a:rPr>
              <a:t>В. </a:t>
            </a:r>
            <a:r>
              <a:rPr kumimoji="0" lang="ru-RU" altLang="ru-RU" sz="20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Кошевар</a:t>
            </a:r>
            <a:r>
              <a:rPr kumimoji="0" lang="ru-RU" altLang="ru-RU" sz="20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К. К. </a:t>
            </a:r>
            <a:r>
              <a:rPr kumimoji="0" lang="ru-RU" altLang="ru-RU" sz="20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Шестовский</a:t>
            </a:r>
            <a:r>
              <a:rPr kumimoji="0" lang="ru-RU" altLang="ru-RU" sz="20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a:t>
            </a:r>
          </a:p>
          <a:p>
            <a:pPr marL="0" marR="0" lvl="0" indent="450850" algn="just" defTabSz="914400" rtl="0" eaLnBrk="0" fontAlgn="base" latinLnBrk="0" hangingPunct="0">
              <a:lnSpc>
                <a:spcPct val="100000"/>
              </a:lnSpc>
              <a:spcBef>
                <a:spcPct val="0"/>
              </a:spcBef>
              <a:spcAft>
                <a:spcPct val="0"/>
              </a:spcAft>
              <a:buClrTx/>
              <a:buSzTx/>
              <a:buFontTx/>
              <a:buNone/>
              <a:tabLst/>
              <a:defRPr/>
            </a:pPr>
            <a:r>
              <a:rPr kumimoji="0" lang="ru-RU" altLang="ru-RU" sz="20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«Я помню </a:t>
            </a:r>
            <a:r>
              <a:rPr kumimoji="0" lang="ru-RU" altLang="ru-RU" sz="20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ўсё</a:t>
            </a:r>
            <a:r>
              <a:rPr kumimoji="0" lang="ru-RU" altLang="ru-RU" sz="20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уклад.: М. </a:t>
            </a:r>
            <a:r>
              <a:rPr kumimoji="0" lang="ru-RU" altLang="ru-RU" sz="20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Чарняўскі</a:t>
            </a:r>
            <a:r>
              <a:rPr kumimoji="0" lang="ru-RU" altLang="ru-RU" sz="20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У. </a:t>
            </a:r>
            <a:r>
              <a:rPr kumimoji="0" lang="ru-RU" altLang="ru-RU" sz="20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Ліпскі</a:t>
            </a:r>
            <a:r>
              <a:rPr kumimoji="0" lang="ru-RU" altLang="ru-RU" sz="20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a:t>
            </a:r>
          </a:p>
          <a:p>
            <a:pPr marL="0" marR="0" lvl="0" indent="450850" algn="just" defTabSz="914400" rtl="0" eaLnBrk="0" fontAlgn="base" latinLnBrk="0" hangingPunct="0">
              <a:lnSpc>
                <a:spcPct val="100000"/>
              </a:lnSpc>
              <a:spcBef>
                <a:spcPct val="0"/>
              </a:spcBef>
              <a:spcAft>
                <a:spcPct val="0"/>
              </a:spcAft>
              <a:buClrTx/>
              <a:buSzTx/>
              <a:buFontTx/>
              <a:buNone/>
              <a:tabLst/>
              <a:defRPr/>
            </a:pPr>
            <a:r>
              <a:rPr kumimoji="0" lang="ru-RU" altLang="ru-RU" sz="20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«Живая боль войны», Л. А. </a:t>
            </a:r>
            <a:r>
              <a:rPr kumimoji="0" lang="ru-RU" altLang="ru-RU" sz="20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Кучерова</a:t>
            </a:r>
            <a:r>
              <a:rPr kumimoji="0" lang="ru-RU" altLang="ru-RU" sz="20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a:t>
            </a:r>
          </a:p>
          <a:p>
            <a:pPr marL="0" marR="0" lvl="0" indent="450850" algn="just" defTabSz="914400" rtl="0" eaLnBrk="0" fontAlgn="base" latinLnBrk="0" hangingPunct="0">
              <a:lnSpc>
                <a:spcPct val="100000"/>
              </a:lnSpc>
              <a:spcBef>
                <a:spcPct val="0"/>
              </a:spcBef>
              <a:spcAft>
                <a:spcPct val="0"/>
              </a:spcAft>
              <a:buClrTx/>
              <a:buSzTx/>
              <a:buFontTx/>
              <a:buNone/>
              <a:tabLst/>
              <a:defRPr/>
            </a:pPr>
            <a:r>
              <a:rPr kumimoji="0" lang="ru-RU" altLang="ru-RU" sz="20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«Сакральный мир традиций. 99 уроков народной культуры», Я. Крук, О. Котович;</a:t>
            </a:r>
          </a:p>
          <a:p>
            <a:pPr marL="0" marR="0" lvl="0" indent="450850" algn="just" defTabSz="914400" rtl="0" eaLnBrk="0" fontAlgn="base" latinLnBrk="0" hangingPunct="0">
              <a:lnSpc>
                <a:spcPct val="100000"/>
              </a:lnSpc>
              <a:spcBef>
                <a:spcPct val="0"/>
              </a:spcBef>
              <a:spcAft>
                <a:spcPct val="0"/>
              </a:spcAft>
              <a:buClrTx/>
              <a:buSzTx/>
              <a:buFontTx/>
              <a:buNone/>
              <a:tabLst/>
              <a:defRPr/>
            </a:pPr>
            <a:r>
              <a:rPr kumimoji="0" lang="ru-RU" altLang="ru-RU" sz="20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«Золотые правила народной культуры», Я. Крук, </a:t>
            </a:r>
          </a:p>
          <a:p>
            <a:pPr marL="0" marR="0" lvl="0" indent="450850" algn="just" defTabSz="914400" rtl="0" eaLnBrk="0" fontAlgn="base" latinLnBrk="0" hangingPunct="0">
              <a:lnSpc>
                <a:spcPct val="100000"/>
              </a:lnSpc>
              <a:spcBef>
                <a:spcPct val="0"/>
              </a:spcBef>
              <a:spcAft>
                <a:spcPct val="0"/>
              </a:spcAft>
              <a:buClrTx/>
              <a:buSzTx/>
              <a:buFontTx/>
              <a:buNone/>
              <a:tabLst/>
              <a:defRPr/>
            </a:pPr>
            <a:r>
              <a:rPr kumimoji="0" lang="ru-RU" altLang="ru-RU" sz="20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О. Котович.</a:t>
            </a:r>
          </a:p>
        </p:txBody>
      </p:sp>
      <p:pic>
        <p:nvPicPr>
          <p:cNvPr id="6" name="Рисунок 5">
            <a:extLst>
              <a:ext uri="{FF2B5EF4-FFF2-40B4-BE49-F238E27FC236}">
                <a16:creationId xmlns:a16="http://schemas.microsoft.com/office/drawing/2014/main" id="{77A0978B-FB8B-4054-9084-215A376D8D21}"/>
              </a:ext>
            </a:extLst>
          </p:cNvPr>
          <p:cNvPicPr>
            <a:picLocks noChangeAspect="1"/>
          </p:cNvPicPr>
          <p:nvPr/>
        </p:nvPicPr>
        <p:blipFill>
          <a:blip r:embed="rId3"/>
          <a:stretch>
            <a:fillRect/>
          </a:stretch>
        </p:blipFill>
        <p:spPr>
          <a:xfrm rot="20584372">
            <a:off x="469639" y="188790"/>
            <a:ext cx="1890489" cy="2190780"/>
          </a:xfrm>
          <a:prstGeom prst="rect">
            <a:avLst/>
          </a:prstGeom>
        </p:spPr>
      </p:pic>
      <p:pic>
        <p:nvPicPr>
          <p:cNvPr id="7" name="Рисунок 6">
            <a:extLst>
              <a:ext uri="{FF2B5EF4-FFF2-40B4-BE49-F238E27FC236}">
                <a16:creationId xmlns:a16="http://schemas.microsoft.com/office/drawing/2014/main" id="{39F85D66-9401-4E38-9B3D-B1D646527F0C}"/>
              </a:ext>
            </a:extLst>
          </p:cNvPr>
          <p:cNvPicPr>
            <a:picLocks noChangeAspect="1"/>
          </p:cNvPicPr>
          <p:nvPr/>
        </p:nvPicPr>
        <p:blipFill>
          <a:blip r:embed="rId4"/>
          <a:stretch>
            <a:fillRect/>
          </a:stretch>
        </p:blipFill>
        <p:spPr>
          <a:xfrm rot="1412602">
            <a:off x="2651673" y="251126"/>
            <a:ext cx="1867545" cy="2236809"/>
          </a:xfrm>
          <a:prstGeom prst="rect">
            <a:avLst/>
          </a:prstGeom>
        </p:spPr>
      </p:pic>
      <p:pic>
        <p:nvPicPr>
          <p:cNvPr id="8" name="Рисунок 7">
            <a:extLst>
              <a:ext uri="{FF2B5EF4-FFF2-40B4-BE49-F238E27FC236}">
                <a16:creationId xmlns:a16="http://schemas.microsoft.com/office/drawing/2014/main" id="{7E5B1F18-E508-4143-B991-7EED09E5C7C1}"/>
              </a:ext>
            </a:extLst>
          </p:cNvPr>
          <p:cNvPicPr>
            <a:picLocks noChangeAspect="1"/>
          </p:cNvPicPr>
          <p:nvPr/>
        </p:nvPicPr>
        <p:blipFill>
          <a:blip r:embed="rId5"/>
          <a:stretch>
            <a:fillRect/>
          </a:stretch>
        </p:blipFill>
        <p:spPr>
          <a:xfrm rot="20674064">
            <a:off x="520508" y="2117108"/>
            <a:ext cx="1919353" cy="2431180"/>
          </a:xfrm>
          <a:prstGeom prst="rect">
            <a:avLst/>
          </a:prstGeom>
        </p:spPr>
      </p:pic>
      <p:pic>
        <p:nvPicPr>
          <p:cNvPr id="9" name="Рисунок 8">
            <a:extLst>
              <a:ext uri="{FF2B5EF4-FFF2-40B4-BE49-F238E27FC236}">
                <a16:creationId xmlns:a16="http://schemas.microsoft.com/office/drawing/2014/main" id="{BA523627-CBA1-41AC-9BB5-6D29F175B01A}"/>
              </a:ext>
            </a:extLst>
          </p:cNvPr>
          <p:cNvPicPr>
            <a:picLocks noChangeAspect="1"/>
          </p:cNvPicPr>
          <p:nvPr/>
        </p:nvPicPr>
        <p:blipFill>
          <a:blip r:embed="rId6"/>
          <a:stretch>
            <a:fillRect/>
          </a:stretch>
        </p:blipFill>
        <p:spPr>
          <a:xfrm rot="1000710">
            <a:off x="2644067" y="2311228"/>
            <a:ext cx="1882759" cy="2283509"/>
          </a:xfrm>
          <a:prstGeom prst="rect">
            <a:avLst/>
          </a:prstGeom>
        </p:spPr>
      </p:pic>
      <p:pic>
        <p:nvPicPr>
          <p:cNvPr id="10" name="Рисунок 9">
            <a:extLst>
              <a:ext uri="{FF2B5EF4-FFF2-40B4-BE49-F238E27FC236}">
                <a16:creationId xmlns:a16="http://schemas.microsoft.com/office/drawing/2014/main" id="{369AD77A-B491-448D-A24D-93010BB6F9B3}"/>
              </a:ext>
            </a:extLst>
          </p:cNvPr>
          <p:cNvPicPr>
            <a:picLocks noChangeAspect="1"/>
          </p:cNvPicPr>
          <p:nvPr/>
        </p:nvPicPr>
        <p:blipFill>
          <a:blip r:embed="rId7"/>
          <a:stretch>
            <a:fillRect/>
          </a:stretch>
        </p:blipFill>
        <p:spPr>
          <a:xfrm>
            <a:off x="479393" y="4321314"/>
            <a:ext cx="2109631" cy="2694077"/>
          </a:xfrm>
          <a:prstGeom prst="rect">
            <a:avLst/>
          </a:prstGeom>
        </p:spPr>
      </p:pic>
      <p:pic>
        <p:nvPicPr>
          <p:cNvPr id="11" name="Рисунок 10">
            <a:extLst>
              <a:ext uri="{FF2B5EF4-FFF2-40B4-BE49-F238E27FC236}">
                <a16:creationId xmlns:a16="http://schemas.microsoft.com/office/drawing/2014/main" id="{398FCFBA-0EEA-4D1D-B03B-6535199E0F19}"/>
              </a:ext>
            </a:extLst>
          </p:cNvPr>
          <p:cNvPicPr>
            <a:picLocks noChangeAspect="1"/>
          </p:cNvPicPr>
          <p:nvPr/>
        </p:nvPicPr>
        <p:blipFill>
          <a:blip r:embed="rId8"/>
          <a:stretch>
            <a:fillRect/>
          </a:stretch>
        </p:blipFill>
        <p:spPr>
          <a:xfrm>
            <a:off x="2476871" y="4343829"/>
            <a:ext cx="1867224" cy="2501956"/>
          </a:xfrm>
          <a:prstGeom prst="rect">
            <a:avLst/>
          </a:prstGeom>
        </p:spPr>
      </p:pic>
    </p:spTree>
    <p:extLst>
      <p:ext uri="{BB962C8B-B14F-4D97-AF65-F5344CB8AC3E}">
        <p14:creationId xmlns:p14="http://schemas.microsoft.com/office/powerpoint/2010/main" val="2154996860"/>
      </p:ext>
    </p:extLst>
  </p:cSld>
  <p:clrMapOvr>
    <a:masterClrMapping/>
  </p:clrMapOvr>
  <mc:AlternateContent xmlns:mc="http://schemas.openxmlformats.org/markup-compatibility/2006">
    <mc:Choice xmlns:p15="http://schemas.microsoft.com/office/powerpoint/2012/main" Requires="p15">
      <p:transition spd="slow" advTm="19450">
        <p15:prstTrans prst="pageCurlDouble"/>
      </p:transition>
    </mc:Choice>
    <mc:Fallback>
      <p:transition spd="slow" advTm="1945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83AD7E20-C4FE-46B0-9DE1-E8CE93493A66}"/>
              </a:ext>
            </a:extLst>
          </p:cNvPr>
          <p:cNvPicPr>
            <a:picLocks noChangeAspect="1"/>
          </p:cNvPicPr>
          <p:nvPr/>
        </p:nvPicPr>
        <p:blipFill>
          <a:blip r:embed="rId2"/>
          <a:stretch>
            <a:fillRect/>
          </a:stretch>
        </p:blipFill>
        <p:spPr>
          <a:xfrm>
            <a:off x="0" y="0"/>
            <a:ext cx="12192000" cy="6857999"/>
          </a:xfrm>
          <a:prstGeom prst="rect">
            <a:avLst/>
          </a:prstGeom>
        </p:spPr>
      </p:pic>
      <p:sp>
        <p:nvSpPr>
          <p:cNvPr id="3" name="TextBox 2">
            <a:extLst>
              <a:ext uri="{FF2B5EF4-FFF2-40B4-BE49-F238E27FC236}">
                <a16:creationId xmlns:a16="http://schemas.microsoft.com/office/drawing/2014/main" id="{8E2D2319-B677-4CA4-98B9-CABA5296AC5A}"/>
              </a:ext>
            </a:extLst>
          </p:cNvPr>
          <p:cNvSpPr txBox="1"/>
          <p:nvPr/>
        </p:nvSpPr>
        <p:spPr>
          <a:xfrm>
            <a:off x="5601810" y="381740"/>
            <a:ext cx="6496234" cy="1938992"/>
          </a:xfrm>
          <a:prstGeom prst="rect">
            <a:avLst/>
          </a:prstGeom>
          <a:noFill/>
        </p:spPr>
        <p:txBody>
          <a:bodyPr wrap="square">
            <a:spAutoFit/>
          </a:bodyPr>
          <a:lstStyle/>
          <a:p>
            <a:r>
              <a:rPr lang="ru-RU" sz="2000" b="1" i="0" dirty="0">
                <a:solidFill>
                  <a:srgbClr val="000066"/>
                </a:solidFill>
                <a:effectLst/>
                <a:latin typeface="Times New Roman" panose="02020603050405020304" pitchFamily="18" charset="0"/>
                <a:cs typeface="Times New Roman" panose="02020603050405020304" pitchFamily="18" charset="0"/>
              </a:rPr>
              <a:t>Памятные места Беларуси</a:t>
            </a:r>
            <a:r>
              <a:rPr lang="ru-RU" sz="2000" b="0" i="0" dirty="0">
                <a:solidFill>
                  <a:srgbClr val="000066"/>
                </a:solidFill>
                <a:effectLst/>
                <a:latin typeface="Times New Roman" panose="02020603050405020304" pitchFamily="18" charset="0"/>
                <a:cs typeface="Times New Roman" panose="02020603050405020304" pitchFamily="18" charset="0"/>
              </a:rPr>
              <a:t>: совместный проект издательства «</a:t>
            </a:r>
            <a:r>
              <a:rPr lang="ru-RU" sz="2000" b="0" i="0" dirty="0" err="1">
                <a:solidFill>
                  <a:srgbClr val="000066"/>
                </a:solidFill>
                <a:effectLst/>
                <a:latin typeface="Times New Roman" panose="02020603050405020304" pitchFamily="18" charset="0"/>
                <a:cs typeface="Times New Roman" panose="02020603050405020304" pitchFamily="18" charset="0"/>
              </a:rPr>
              <a:t>Адукацыя</a:t>
            </a:r>
            <a:r>
              <a:rPr lang="ru-RU" sz="2000" b="0" i="0" dirty="0">
                <a:solidFill>
                  <a:srgbClr val="000066"/>
                </a:solidFill>
                <a:effectLst/>
                <a:latin typeface="Times New Roman" panose="02020603050405020304" pitchFamily="18" charset="0"/>
                <a:cs typeface="Times New Roman" panose="02020603050405020304" pitchFamily="18" charset="0"/>
              </a:rPr>
              <a:t> і </a:t>
            </a:r>
            <a:r>
              <a:rPr lang="ru-RU" sz="2000" b="0" i="0" dirty="0" err="1">
                <a:solidFill>
                  <a:srgbClr val="000066"/>
                </a:solidFill>
                <a:effectLst/>
                <a:latin typeface="Times New Roman" panose="02020603050405020304" pitchFamily="18" charset="0"/>
                <a:cs typeface="Times New Roman" panose="02020603050405020304" pitchFamily="18" charset="0"/>
              </a:rPr>
              <a:t>выхаванне</a:t>
            </a:r>
            <a:r>
              <a:rPr lang="ru-RU" sz="2000" b="0" i="0" dirty="0">
                <a:solidFill>
                  <a:srgbClr val="000066"/>
                </a:solidFill>
                <a:effectLst/>
                <a:latin typeface="Times New Roman" panose="02020603050405020304" pitchFamily="18" charset="0"/>
                <a:cs typeface="Times New Roman" panose="02020603050405020304" pitchFamily="18" charset="0"/>
              </a:rPr>
              <a:t>» и Белорусского государственного музея истории Великой Отечественной войны / [составители: Д. В. </a:t>
            </a:r>
            <a:r>
              <a:rPr lang="ru-RU" sz="2000" b="0" i="0" dirty="0" err="1">
                <a:solidFill>
                  <a:srgbClr val="000066"/>
                </a:solidFill>
                <a:effectLst/>
                <a:latin typeface="Times New Roman" panose="02020603050405020304" pitchFamily="18" charset="0"/>
                <a:cs typeface="Times New Roman" panose="02020603050405020304" pitchFamily="18" charset="0"/>
              </a:rPr>
              <a:t>Кошевар</a:t>
            </a:r>
            <a:r>
              <a:rPr lang="ru-RU" sz="2000" b="0" i="0" dirty="0">
                <a:solidFill>
                  <a:srgbClr val="000066"/>
                </a:solidFill>
                <a:effectLst/>
                <a:latin typeface="Times New Roman" panose="02020603050405020304" pitchFamily="18" charset="0"/>
                <a:cs typeface="Times New Roman" panose="02020603050405020304" pitchFamily="18" charset="0"/>
              </a:rPr>
              <a:t>, В. Н. </a:t>
            </a:r>
            <a:r>
              <a:rPr lang="ru-RU" sz="2000" b="0" i="0" dirty="0" err="1">
                <a:solidFill>
                  <a:srgbClr val="000066"/>
                </a:solidFill>
                <a:effectLst/>
                <a:latin typeface="Times New Roman" panose="02020603050405020304" pitchFamily="18" charset="0"/>
                <a:cs typeface="Times New Roman" panose="02020603050405020304" pitchFamily="18" charset="0"/>
              </a:rPr>
              <a:t>Надтачаев</a:t>
            </a:r>
            <a:r>
              <a:rPr lang="ru-RU" sz="2000" b="0" i="0" dirty="0">
                <a:solidFill>
                  <a:srgbClr val="000066"/>
                </a:solidFill>
                <a:effectLst/>
                <a:latin typeface="Times New Roman" panose="02020603050405020304" pitchFamily="18" charset="0"/>
                <a:cs typeface="Times New Roman" panose="02020603050405020304" pitchFamily="18" charset="0"/>
              </a:rPr>
              <a:t>]. – Минск : </a:t>
            </a:r>
            <a:r>
              <a:rPr lang="ru-RU" sz="2000" b="0" i="0" dirty="0" err="1">
                <a:solidFill>
                  <a:srgbClr val="000066"/>
                </a:solidFill>
                <a:effectLst/>
                <a:latin typeface="Times New Roman" panose="02020603050405020304" pitchFamily="18" charset="0"/>
                <a:cs typeface="Times New Roman" panose="02020603050405020304" pitchFamily="18" charset="0"/>
              </a:rPr>
              <a:t>Адукацыя</a:t>
            </a:r>
            <a:r>
              <a:rPr lang="ru-RU" sz="2000" b="0" i="0" dirty="0">
                <a:solidFill>
                  <a:srgbClr val="000066"/>
                </a:solidFill>
                <a:effectLst/>
                <a:latin typeface="Times New Roman" panose="02020603050405020304" pitchFamily="18" charset="0"/>
                <a:cs typeface="Times New Roman" panose="02020603050405020304" pitchFamily="18" charset="0"/>
              </a:rPr>
              <a:t> і </a:t>
            </a:r>
            <a:r>
              <a:rPr lang="ru-RU" sz="2000" b="0" i="0" dirty="0" err="1">
                <a:solidFill>
                  <a:srgbClr val="000066"/>
                </a:solidFill>
                <a:effectLst/>
                <a:latin typeface="Times New Roman" panose="02020603050405020304" pitchFamily="18" charset="0"/>
                <a:cs typeface="Times New Roman" panose="02020603050405020304" pitchFamily="18" charset="0"/>
              </a:rPr>
              <a:t>выхаванне</a:t>
            </a:r>
            <a:r>
              <a:rPr lang="ru-RU" sz="2000" b="0" i="0" dirty="0">
                <a:solidFill>
                  <a:srgbClr val="000066"/>
                </a:solidFill>
                <a:effectLst/>
                <a:latin typeface="Times New Roman" panose="02020603050405020304" pitchFamily="18" charset="0"/>
                <a:cs typeface="Times New Roman" panose="02020603050405020304" pitchFamily="18" charset="0"/>
              </a:rPr>
              <a:t>, 2022. – 250, [1] с. ISBN 978-985-599-353-8</a:t>
            </a:r>
            <a:endParaRPr lang="ru-RU" sz="2000"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E0B03339-0E16-46FC-96FE-FF0D26DDAA2B}"/>
              </a:ext>
            </a:extLst>
          </p:cNvPr>
          <p:cNvSpPr txBox="1"/>
          <p:nvPr/>
        </p:nvSpPr>
        <p:spPr>
          <a:xfrm>
            <a:off x="5601810" y="2379216"/>
            <a:ext cx="6496234" cy="3785652"/>
          </a:xfrm>
          <a:prstGeom prst="rect">
            <a:avLst/>
          </a:prstGeom>
          <a:noFill/>
        </p:spPr>
        <p:txBody>
          <a:bodyPr wrap="square">
            <a:spAutoFit/>
          </a:bodyPr>
          <a:lstStyle/>
          <a:p>
            <a:r>
              <a:rPr lang="ru-RU" sz="2000" b="1" i="1" dirty="0">
                <a:solidFill>
                  <a:srgbClr val="002060"/>
                </a:solidFill>
                <a:effectLst/>
                <a:latin typeface="Times New Roman" panose="02020603050405020304" pitchFamily="18" charset="0"/>
                <a:cs typeface="Times New Roman" panose="02020603050405020304" pitchFamily="18" charset="0"/>
              </a:rPr>
              <a:t>На 250 страницах представлена информация о 100 памятниках и мемориальных комплексах, установленных на территории Беларуси в честь событий, героев и жертв Великой Отечественной войны. Большое место отводится рассказу о мужестве и героизме советских солдат, партизан и подпольщиков, военнопленных и узников гетто, а также о стойкости мирных жителей и тех тяжелых испытаниях, через которые им пришлось пройти во время фашистской оккупации. Многие факты из истории Великой Отечественной войны опубликованы впервые.</a:t>
            </a:r>
            <a:endParaRPr lang="ru-RU" sz="2000" b="1" i="1" dirty="0">
              <a:solidFill>
                <a:srgbClr val="002060"/>
              </a:solidFill>
              <a:latin typeface="Times New Roman" panose="02020603050405020304" pitchFamily="18" charset="0"/>
              <a:cs typeface="Times New Roman" panose="02020603050405020304" pitchFamily="18" charset="0"/>
            </a:endParaRPr>
          </a:p>
        </p:txBody>
      </p:sp>
      <p:pic>
        <p:nvPicPr>
          <p:cNvPr id="6" name="Рисунок 5">
            <a:extLst>
              <a:ext uri="{FF2B5EF4-FFF2-40B4-BE49-F238E27FC236}">
                <a16:creationId xmlns:a16="http://schemas.microsoft.com/office/drawing/2014/main" id="{4095A2A0-33FA-4974-8AA0-F09B2162EF68}"/>
              </a:ext>
            </a:extLst>
          </p:cNvPr>
          <p:cNvPicPr>
            <a:picLocks noChangeAspect="1"/>
          </p:cNvPicPr>
          <p:nvPr/>
        </p:nvPicPr>
        <p:blipFill>
          <a:blip r:embed="rId3"/>
          <a:stretch>
            <a:fillRect/>
          </a:stretch>
        </p:blipFill>
        <p:spPr>
          <a:xfrm>
            <a:off x="279541" y="23792"/>
            <a:ext cx="5322269" cy="6834208"/>
          </a:xfrm>
          <a:prstGeom prst="rect">
            <a:avLst/>
          </a:prstGeom>
        </p:spPr>
      </p:pic>
    </p:spTree>
    <p:extLst>
      <p:ext uri="{BB962C8B-B14F-4D97-AF65-F5344CB8AC3E}">
        <p14:creationId xmlns:p14="http://schemas.microsoft.com/office/powerpoint/2010/main" val="2584393570"/>
      </p:ext>
    </p:extLst>
  </p:cSld>
  <p:clrMapOvr>
    <a:masterClrMapping/>
  </p:clrMapOvr>
  <mc:AlternateContent xmlns:mc="http://schemas.openxmlformats.org/markup-compatibility/2006">
    <mc:Choice xmlns:p15="http://schemas.microsoft.com/office/powerpoint/2012/main" Requires="p15">
      <p:transition spd="slow" advTm="30782">
        <p15:prstTrans prst="pageCurlDouble"/>
      </p:transition>
    </mc:Choice>
    <mc:Fallback>
      <p:transition spd="slow" advTm="30782">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E5E4CABD-7EB4-4907-81E2-B05AAF1102AE}"/>
              </a:ext>
            </a:extLst>
          </p:cNvPr>
          <p:cNvPicPr>
            <a:picLocks noChangeAspect="1"/>
          </p:cNvPicPr>
          <p:nvPr/>
        </p:nvPicPr>
        <p:blipFill>
          <a:blip r:embed="rId2"/>
          <a:stretch>
            <a:fillRect/>
          </a:stretch>
        </p:blipFill>
        <p:spPr>
          <a:xfrm>
            <a:off x="0" y="0"/>
            <a:ext cx="12192000" cy="6857999"/>
          </a:xfrm>
          <a:prstGeom prst="rect">
            <a:avLst/>
          </a:prstGeom>
        </p:spPr>
      </p:pic>
      <p:sp>
        <p:nvSpPr>
          <p:cNvPr id="3" name="TextBox 2">
            <a:extLst>
              <a:ext uri="{FF2B5EF4-FFF2-40B4-BE49-F238E27FC236}">
                <a16:creationId xmlns:a16="http://schemas.microsoft.com/office/drawing/2014/main" id="{5DED0A37-72AD-4483-B87B-250DB525204D}"/>
              </a:ext>
            </a:extLst>
          </p:cNvPr>
          <p:cNvSpPr txBox="1"/>
          <p:nvPr/>
        </p:nvSpPr>
        <p:spPr>
          <a:xfrm>
            <a:off x="719093" y="381740"/>
            <a:ext cx="6107837" cy="1938992"/>
          </a:xfrm>
          <a:prstGeom prst="rect">
            <a:avLst/>
          </a:prstGeom>
          <a:noFill/>
        </p:spPr>
        <p:txBody>
          <a:bodyPr wrap="square">
            <a:spAutoFit/>
          </a:bodyPr>
          <a:lstStyle/>
          <a:p>
            <a:r>
              <a:rPr lang="ru-RU" sz="2000" b="1" i="0" dirty="0">
                <a:solidFill>
                  <a:srgbClr val="3C3C3C"/>
                </a:solidFill>
                <a:effectLst/>
                <a:latin typeface="Times New Roman" panose="02020603050405020304" pitchFamily="18" charset="0"/>
                <a:cs typeface="Times New Roman" panose="02020603050405020304" pitchFamily="18" charset="0"/>
              </a:rPr>
              <a:t> </a:t>
            </a:r>
            <a:r>
              <a:rPr lang="ru-RU" sz="2000" b="1" i="0" dirty="0">
                <a:solidFill>
                  <a:srgbClr val="002060"/>
                </a:solidFill>
                <a:effectLst/>
                <a:latin typeface="Times New Roman" panose="02020603050405020304" pitchFamily="18" charset="0"/>
                <a:cs typeface="Times New Roman" panose="02020603050405020304" pitchFamily="18" charset="0"/>
              </a:rPr>
              <a:t>В книге </a:t>
            </a:r>
            <a:r>
              <a:rPr lang="ru-RU" sz="2000" b="1" dirty="0">
                <a:solidFill>
                  <a:srgbClr val="002060"/>
                </a:solidFill>
                <a:latin typeface="Times New Roman" panose="02020603050405020304" pitchFamily="18" charset="0"/>
                <a:cs typeface="Times New Roman" panose="02020603050405020304" pitchFamily="18" charset="0"/>
              </a:rPr>
              <a:t>р</a:t>
            </a:r>
            <a:r>
              <a:rPr lang="ru-RU" sz="2000" b="1" i="0" dirty="0">
                <a:solidFill>
                  <a:srgbClr val="002060"/>
                </a:solidFill>
                <a:effectLst/>
                <a:latin typeface="Times New Roman" panose="02020603050405020304" pitchFamily="18" charset="0"/>
                <a:cs typeface="Times New Roman" panose="02020603050405020304" pitchFamily="18" charset="0"/>
              </a:rPr>
              <a:t>аскрыть содержание наиболее значимых мемориальных комплексов призваны фрагменты дополненной реальности, в проекте расположены восемь видеороликов. Читатель может, скачав приложение, просмотреть видеоролик и стать экскурсантом этих памятных  мест.</a:t>
            </a:r>
            <a:endParaRPr lang="ru-RU" sz="2000" b="1" dirty="0">
              <a:solidFill>
                <a:srgbClr val="002060"/>
              </a:solidFill>
              <a:latin typeface="Times New Roman" panose="02020603050405020304" pitchFamily="18" charset="0"/>
              <a:cs typeface="Times New Roman" panose="02020603050405020304" pitchFamily="18" charset="0"/>
            </a:endParaRPr>
          </a:p>
        </p:txBody>
      </p:sp>
      <p:pic>
        <p:nvPicPr>
          <p:cNvPr id="5" name="Рисунок 4">
            <a:extLst>
              <a:ext uri="{FF2B5EF4-FFF2-40B4-BE49-F238E27FC236}">
                <a16:creationId xmlns:a16="http://schemas.microsoft.com/office/drawing/2014/main" id="{161B5053-B375-42D1-A77C-9E948934703F}"/>
              </a:ext>
            </a:extLst>
          </p:cNvPr>
          <p:cNvPicPr>
            <a:picLocks noChangeAspect="1"/>
          </p:cNvPicPr>
          <p:nvPr/>
        </p:nvPicPr>
        <p:blipFill>
          <a:blip r:embed="rId3"/>
          <a:stretch>
            <a:fillRect/>
          </a:stretch>
        </p:blipFill>
        <p:spPr>
          <a:xfrm>
            <a:off x="171635" y="2569343"/>
            <a:ext cx="7198157" cy="3681250"/>
          </a:xfrm>
          <a:prstGeom prst="rect">
            <a:avLst/>
          </a:prstGeom>
        </p:spPr>
      </p:pic>
      <p:pic>
        <p:nvPicPr>
          <p:cNvPr id="4" name="Рисунок 3">
            <a:extLst>
              <a:ext uri="{FF2B5EF4-FFF2-40B4-BE49-F238E27FC236}">
                <a16:creationId xmlns:a16="http://schemas.microsoft.com/office/drawing/2014/main" id="{0B54C724-705E-4410-B807-488530F671B7}"/>
              </a:ext>
            </a:extLst>
          </p:cNvPr>
          <p:cNvPicPr>
            <a:picLocks noChangeAspect="1"/>
          </p:cNvPicPr>
          <p:nvPr/>
        </p:nvPicPr>
        <p:blipFill>
          <a:blip r:embed="rId4"/>
          <a:stretch>
            <a:fillRect/>
          </a:stretch>
        </p:blipFill>
        <p:spPr>
          <a:xfrm>
            <a:off x="7139128" y="290299"/>
            <a:ext cx="4740674" cy="2960720"/>
          </a:xfrm>
          <a:prstGeom prst="rect">
            <a:avLst/>
          </a:prstGeom>
        </p:spPr>
      </p:pic>
      <p:pic>
        <p:nvPicPr>
          <p:cNvPr id="6" name="Рисунок 5">
            <a:extLst>
              <a:ext uri="{FF2B5EF4-FFF2-40B4-BE49-F238E27FC236}">
                <a16:creationId xmlns:a16="http://schemas.microsoft.com/office/drawing/2014/main" id="{4522EB07-7AB2-4F3A-9EB8-9F806348B537}"/>
              </a:ext>
            </a:extLst>
          </p:cNvPr>
          <p:cNvPicPr>
            <a:picLocks noChangeAspect="1"/>
          </p:cNvPicPr>
          <p:nvPr/>
        </p:nvPicPr>
        <p:blipFill>
          <a:blip r:embed="rId5"/>
          <a:stretch>
            <a:fillRect/>
          </a:stretch>
        </p:blipFill>
        <p:spPr>
          <a:xfrm>
            <a:off x="7685346" y="3728622"/>
            <a:ext cx="4206873" cy="2367688"/>
          </a:xfrm>
          <a:prstGeom prst="rect">
            <a:avLst/>
          </a:prstGeom>
        </p:spPr>
      </p:pic>
    </p:spTree>
    <p:extLst>
      <p:ext uri="{BB962C8B-B14F-4D97-AF65-F5344CB8AC3E}">
        <p14:creationId xmlns:p14="http://schemas.microsoft.com/office/powerpoint/2010/main" val="4106918370"/>
      </p:ext>
    </p:extLst>
  </p:cSld>
  <p:clrMapOvr>
    <a:masterClrMapping/>
  </p:clrMapOvr>
  <mc:AlternateContent xmlns:mc="http://schemas.openxmlformats.org/markup-compatibility/2006">
    <mc:Choice xmlns:p15="http://schemas.microsoft.com/office/powerpoint/2012/main" Requires="p15">
      <p:transition spd="med" advTm="24156">
        <p15:prstTrans prst="pageCurlDouble"/>
      </p:transition>
    </mc:Choice>
    <mc:Fallback>
      <p:transition spd="med" advTm="24156">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63150F1B-FCE3-4F17-8E2A-B2A8509E93DD}"/>
              </a:ext>
            </a:extLst>
          </p:cNvPr>
          <p:cNvPicPr>
            <a:picLocks noChangeAspect="1"/>
          </p:cNvPicPr>
          <p:nvPr/>
        </p:nvPicPr>
        <p:blipFill>
          <a:blip r:embed="rId3"/>
          <a:stretch>
            <a:fillRect/>
          </a:stretch>
        </p:blipFill>
        <p:spPr>
          <a:xfrm>
            <a:off x="0" y="0"/>
            <a:ext cx="12192000" cy="6857999"/>
          </a:xfrm>
          <a:prstGeom prst="rect">
            <a:avLst/>
          </a:prstGeom>
        </p:spPr>
      </p:pic>
      <p:sp>
        <p:nvSpPr>
          <p:cNvPr id="5" name="TextBox 4">
            <a:extLst>
              <a:ext uri="{FF2B5EF4-FFF2-40B4-BE49-F238E27FC236}">
                <a16:creationId xmlns:a16="http://schemas.microsoft.com/office/drawing/2014/main" id="{F5FEF035-35C1-4014-908C-759D02B7D493}"/>
              </a:ext>
            </a:extLst>
          </p:cNvPr>
          <p:cNvSpPr txBox="1"/>
          <p:nvPr/>
        </p:nvSpPr>
        <p:spPr>
          <a:xfrm>
            <a:off x="380272" y="92002"/>
            <a:ext cx="11675604" cy="2246769"/>
          </a:xfrm>
          <a:prstGeom prst="rect">
            <a:avLst/>
          </a:prstGeom>
          <a:noFill/>
        </p:spPr>
        <p:txBody>
          <a:bodyPr wrap="square" rtlCol="0">
            <a:spAutoFit/>
          </a:bodyPr>
          <a:lstStyle/>
          <a:p>
            <a:r>
              <a:rPr lang="ru-RU" sz="2000" b="1" dirty="0">
                <a:solidFill>
                  <a:srgbClr val="002060"/>
                </a:solidFill>
                <a:latin typeface="Times New Roman" panose="02020603050405020304" pitchFamily="18" charset="0"/>
                <a:cs typeface="Times New Roman" panose="02020603050405020304" pitchFamily="18" charset="0"/>
              </a:rPr>
              <a:t>Эта книга – дань памяти тем, кто сложил головы в борьбе с жестоким врагом, кто освободил нашу страну и поднял её из руин. В введении  директор издательства "</a:t>
            </a:r>
            <a:r>
              <a:rPr lang="ru-RU" sz="2000" b="1" dirty="0" err="1">
                <a:solidFill>
                  <a:srgbClr val="002060"/>
                </a:solidFill>
                <a:latin typeface="Times New Roman" panose="02020603050405020304" pitchFamily="18" charset="0"/>
                <a:cs typeface="Times New Roman" panose="02020603050405020304" pitchFamily="18" charset="0"/>
              </a:rPr>
              <a:t>Адукацыя</a:t>
            </a:r>
            <a:r>
              <a:rPr lang="ru-RU" sz="2000" b="1" dirty="0">
                <a:solidFill>
                  <a:srgbClr val="002060"/>
                </a:solidFill>
                <a:latin typeface="Times New Roman" panose="02020603050405020304" pitchFamily="18" charset="0"/>
                <a:cs typeface="Times New Roman" panose="02020603050405020304" pitchFamily="18" charset="0"/>
              </a:rPr>
              <a:t> i </a:t>
            </a:r>
            <a:r>
              <a:rPr lang="ru-RU" sz="2000" b="1" dirty="0" err="1">
                <a:solidFill>
                  <a:srgbClr val="002060"/>
                </a:solidFill>
                <a:latin typeface="Times New Roman" panose="02020603050405020304" pitchFamily="18" charset="0"/>
                <a:cs typeface="Times New Roman" panose="02020603050405020304" pitchFamily="18" charset="0"/>
              </a:rPr>
              <a:t>выхаванне</a:t>
            </a:r>
            <a:r>
              <a:rPr lang="ru-RU" sz="2000" b="1" dirty="0">
                <a:solidFill>
                  <a:srgbClr val="002060"/>
                </a:solidFill>
                <a:latin typeface="Times New Roman" panose="02020603050405020304" pitchFamily="18" charset="0"/>
                <a:cs typeface="Times New Roman" panose="02020603050405020304" pitchFamily="18" charset="0"/>
              </a:rPr>
              <a:t>" Валентин </a:t>
            </a:r>
            <a:r>
              <a:rPr lang="ru-RU" sz="2000" b="1" dirty="0" err="1">
                <a:solidFill>
                  <a:srgbClr val="002060"/>
                </a:solidFill>
                <a:latin typeface="Times New Roman" panose="02020603050405020304" pitchFamily="18" charset="0"/>
                <a:cs typeface="Times New Roman" panose="02020603050405020304" pitchFamily="18" charset="0"/>
              </a:rPr>
              <a:t>Новогродский</a:t>
            </a:r>
            <a:r>
              <a:rPr lang="ru-RU" sz="2000" b="1" dirty="0">
                <a:solidFill>
                  <a:srgbClr val="002060"/>
                </a:solidFill>
                <a:latin typeface="Times New Roman" panose="02020603050405020304" pitchFamily="18" charset="0"/>
                <a:cs typeface="Times New Roman" panose="02020603050405020304" pitchFamily="18" charset="0"/>
              </a:rPr>
              <a:t> подчеркнул: "Уходят из жизни представители военного поколения, но память об их Великом Подвиге навечно сохранится в сердце народа. Наше интерактивное издание призвано сберечь эту историческую память. Книга знакомит читателя с важнейшими мемориальными комплексами, памятниками, музеями и другими знаковыми местами, которые запечатлели страдания и мужество белорусского народа в годы Великой Отечественной войны".</a:t>
            </a:r>
          </a:p>
        </p:txBody>
      </p:sp>
      <p:pic>
        <p:nvPicPr>
          <p:cNvPr id="8" name="Рисунок 7">
            <a:extLst>
              <a:ext uri="{FF2B5EF4-FFF2-40B4-BE49-F238E27FC236}">
                <a16:creationId xmlns:a16="http://schemas.microsoft.com/office/drawing/2014/main" id="{8D0C56D2-8174-4DA7-84CC-37A7945BF979}"/>
              </a:ext>
            </a:extLst>
          </p:cNvPr>
          <p:cNvPicPr>
            <a:picLocks noChangeAspect="1"/>
          </p:cNvPicPr>
          <p:nvPr/>
        </p:nvPicPr>
        <p:blipFill>
          <a:blip r:embed="rId4"/>
          <a:stretch>
            <a:fillRect/>
          </a:stretch>
        </p:blipFill>
        <p:spPr>
          <a:xfrm>
            <a:off x="9498298" y="2358967"/>
            <a:ext cx="2434099" cy="4320526"/>
          </a:xfrm>
          <a:prstGeom prst="rect">
            <a:avLst/>
          </a:prstGeom>
        </p:spPr>
      </p:pic>
      <p:pic>
        <p:nvPicPr>
          <p:cNvPr id="9" name="Рисунок 8">
            <a:extLst>
              <a:ext uri="{FF2B5EF4-FFF2-40B4-BE49-F238E27FC236}">
                <a16:creationId xmlns:a16="http://schemas.microsoft.com/office/drawing/2014/main" id="{CF86255E-6551-4F1B-BF77-0AACB38F3027}"/>
              </a:ext>
            </a:extLst>
          </p:cNvPr>
          <p:cNvPicPr>
            <a:picLocks noChangeAspect="1"/>
          </p:cNvPicPr>
          <p:nvPr/>
        </p:nvPicPr>
        <p:blipFill>
          <a:blip r:embed="rId5"/>
          <a:stretch>
            <a:fillRect/>
          </a:stretch>
        </p:blipFill>
        <p:spPr>
          <a:xfrm>
            <a:off x="380272" y="2358967"/>
            <a:ext cx="2434099" cy="4320526"/>
          </a:xfrm>
          <a:prstGeom prst="rect">
            <a:avLst/>
          </a:prstGeom>
        </p:spPr>
      </p:pic>
      <p:pic>
        <p:nvPicPr>
          <p:cNvPr id="10" name="Рисунок 9">
            <a:extLst>
              <a:ext uri="{FF2B5EF4-FFF2-40B4-BE49-F238E27FC236}">
                <a16:creationId xmlns:a16="http://schemas.microsoft.com/office/drawing/2014/main" id="{C62F8D08-B43B-42A8-8AFF-D92BA972E04A}"/>
              </a:ext>
            </a:extLst>
          </p:cNvPr>
          <p:cNvPicPr>
            <a:picLocks noChangeAspect="1"/>
          </p:cNvPicPr>
          <p:nvPr/>
        </p:nvPicPr>
        <p:blipFill>
          <a:blip r:embed="rId6"/>
          <a:stretch>
            <a:fillRect/>
          </a:stretch>
        </p:blipFill>
        <p:spPr>
          <a:xfrm>
            <a:off x="3109685" y="2527605"/>
            <a:ext cx="5972629" cy="3983250"/>
          </a:xfrm>
          <a:prstGeom prst="rect">
            <a:avLst/>
          </a:prstGeom>
        </p:spPr>
      </p:pic>
    </p:spTree>
    <p:extLst>
      <p:ext uri="{BB962C8B-B14F-4D97-AF65-F5344CB8AC3E}">
        <p14:creationId xmlns:p14="http://schemas.microsoft.com/office/powerpoint/2010/main" val="1671342326"/>
      </p:ext>
    </p:extLst>
  </p:cSld>
  <p:clrMapOvr>
    <a:masterClrMapping/>
  </p:clrMapOvr>
  <mc:AlternateContent xmlns:mc="http://schemas.openxmlformats.org/markup-compatibility/2006">
    <mc:Choice xmlns:p15="http://schemas.microsoft.com/office/powerpoint/2012/main" Requires="p15">
      <p:transition spd="slow" advTm="28316">
        <p15:prstTrans prst="pageCurlDouble"/>
      </p:transition>
    </mc:Choice>
    <mc:Fallback>
      <p:transition spd="slow" advTm="28316">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a:extLst>
              <a:ext uri="{FF2B5EF4-FFF2-40B4-BE49-F238E27FC236}">
                <a16:creationId xmlns:a16="http://schemas.microsoft.com/office/drawing/2014/main" id="{86CA831E-E9F8-42E2-9C52-D024A41F5BB9}"/>
              </a:ext>
            </a:extLst>
          </p:cNvPr>
          <p:cNvPicPr>
            <a:picLocks noChangeAspect="1"/>
          </p:cNvPicPr>
          <p:nvPr/>
        </p:nvPicPr>
        <p:blipFill>
          <a:blip r:embed="rId2"/>
          <a:stretch>
            <a:fillRect/>
          </a:stretch>
        </p:blipFill>
        <p:spPr>
          <a:xfrm>
            <a:off x="0" y="0"/>
            <a:ext cx="12192000" cy="6857999"/>
          </a:xfrm>
          <a:prstGeom prst="rect">
            <a:avLst/>
          </a:prstGeom>
        </p:spPr>
      </p:pic>
      <p:pic>
        <p:nvPicPr>
          <p:cNvPr id="2" name="Рисунок 1">
            <a:extLst>
              <a:ext uri="{FF2B5EF4-FFF2-40B4-BE49-F238E27FC236}">
                <a16:creationId xmlns:a16="http://schemas.microsoft.com/office/drawing/2014/main" id="{FE7FE347-2797-4CF7-BBB5-C532923DED9B}"/>
              </a:ext>
            </a:extLst>
          </p:cNvPr>
          <p:cNvPicPr>
            <a:picLocks noChangeAspect="1"/>
          </p:cNvPicPr>
          <p:nvPr/>
        </p:nvPicPr>
        <p:blipFill>
          <a:blip r:embed="rId3"/>
          <a:stretch>
            <a:fillRect/>
          </a:stretch>
        </p:blipFill>
        <p:spPr>
          <a:xfrm>
            <a:off x="234410" y="99651"/>
            <a:ext cx="5224725" cy="6498899"/>
          </a:xfrm>
          <a:prstGeom prst="rect">
            <a:avLst/>
          </a:prstGeom>
        </p:spPr>
      </p:pic>
      <p:sp>
        <p:nvSpPr>
          <p:cNvPr id="4" name="TextBox 3">
            <a:extLst>
              <a:ext uri="{FF2B5EF4-FFF2-40B4-BE49-F238E27FC236}">
                <a16:creationId xmlns:a16="http://schemas.microsoft.com/office/drawing/2014/main" id="{3C04580B-2C76-420B-9E3C-4F15DC929EBC}"/>
              </a:ext>
            </a:extLst>
          </p:cNvPr>
          <p:cNvSpPr txBox="1"/>
          <p:nvPr/>
        </p:nvSpPr>
        <p:spPr>
          <a:xfrm>
            <a:off x="5648417" y="299128"/>
            <a:ext cx="6094520" cy="221599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99 </a:t>
            </a:r>
            <a:r>
              <a:rPr kumimoji="0" lang="ru-RU" sz="20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знакамітых</a:t>
            </a:r>
            <a:r>
              <a:rPr kumimoji="0" lang="ru-RU" sz="20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ru-RU" sz="20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мясцін</a:t>
            </a:r>
            <a:r>
              <a:rPr kumimoji="0" lang="ru-RU" sz="20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ru-RU" sz="20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Беларусі</a:t>
            </a:r>
            <a:r>
              <a:rPr kumimoji="0" lang="ru-RU" sz="20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ru-RU" sz="20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ru-RU" sz="20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даведачнае</a:t>
            </a:r>
            <a:r>
              <a:rPr kumimoji="0" lang="ru-RU" sz="20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ru-RU" sz="20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выданне</a:t>
            </a:r>
            <a:r>
              <a:rPr kumimoji="0" lang="ru-RU" sz="20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 [</a:t>
            </a:r>
            <a:r>
              <a:rPr kumimoji="0" lang="ru-RU" sz="20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укладальнікі</a:t>
            </a:r>
            <a:r>
              <a:rPr kumimoji="0" lang="ru-RU" sz="20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Д. В. </a:t>
            </a:r>
            <a:r>
              <a:rPr kumimoji="0" lang="ru-RU" sz="20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Кашавар</a:t>
            </a:r>
            <a:r>
              <a:rPr kumimoji="0" lang="ru-RU" sz="20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К. К. </a:t>
            </a:r>
            <a:r>
              <a:rPr kumimoji="0" lang="ru-RU" sz="20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Шастоўскі</a:t>
            </a:r>
            <a:r>
              <a:rPr kumimoji="0" lang="ru-RU" sz="20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 </a:t>
            </a:r>
            <a:r>
              <a:rPr kumimoji="0" lang="ru-RU" sz="20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пераклад</a:t>
            </a:r>
            <a:r>
              <a:rPr kumimoji="0" lang="ru-RU" sz="20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з </a:t>
            </a:r>
            <a:r>
              <a:rPr kumimoji="0" lang="ru-RU" sz="20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рускай</a:t>
            </a:r>
            <a:r>
              <a:rPr kumimoji="0" lang="ru-RU" sz="20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Д. В. </a:t>
            </a:r>
            <a:r>
              <a:rPr kumimoji="0" lang="ru-RU" sz="20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Кашавара</a:t>
            </a:r>
            <a:r>
              <a:rPr kumimoji="0" lang="ru-RU" sz="20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 </a:t>
            </a:r>
            <a:r>
              <a:rPr kumimoji="0" lang="ru-RU" sz="20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Мінск</a:t>
            </a:r>
            <a:r>
              <a:rPr kumimoji="0" lang="ru-RU" sz="20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 </a:t>
            </a:r>
            <a:r>
              <a:rPr kumimoji="0" lang="ru-RU" sz="20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Адукацыя</a:t>
            </a:r>
            <a:r>
              <a:rPr kumimoji="0" lang="ru-RU" sz="20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і </a:t>
            </a:r>
            <a:r>
              <a:rPr kumimoji="0" lang="ru-RU" sz="20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выхаванне</a:t>
            </a:r>
            <a:r>
              <a:rPr kumimoji="0" lang="ru-RU" sz="20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2021. — 231, [1] с. : </a:t>
            </a:r>
            <a:r>
              <a:rPr kumimoji="0" lang="ru-RU" sz="20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іл</a:t>
            </a:r>
            <a:r>
              <a:rPr kumimoji="0" lang="ru-RU" sz="20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ru-RU" sz="20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каляр</a:t>
            </a:r>
            <a:r>
              <a:rPr kumimoji="0" lang="ru-RU" sz="20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ru-RU" sz="20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іл</a:t>
            </a:r>
            <a:r>
              <a:rPr kumimoji="0" lang="ru-RU" sz="20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ru-RU" sz="20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партр</a:t>
            </a:r>
            <a:r>
              <a:rPr kumimoji="0" lang="ru-RU" sz="20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ISBN 978-985-599-370-5</a:t>
            </a:r>
            <a:endParaRPr kumimoji="0" lang="be-BY" sz="20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8919154C-1516-45B7-9226-F2FFA9C61830}"/>
              </a:ext>
            </a:extLst>
          </p:cNvPr>
          <p:cNvSpPr txBox="1"/>
          <p:nvPr/>
        </p:nvSpPr>
        <p:spPr>
          <a:xfrm>
            <a:off x="5778307" y="2178180"/>
            <a:ext cx="6295324" cy="501675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be-BY" sz="20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Гэтая выдатна ілюстраваная кніга прысвечана Беларусі — краіне з багатай гісторыяй, самабытнай культурай і запаведнай прыродай. Яна знаёміць з 99 знакамітымі гісторыка-культурнымі, прыроднымі і ландшафтнымі аб'ектамі. Чаму іх 99? Па-першае, 99 — гэта адкрытая і сакральная лічба, а па-другое, кожны чытач мае права знайсці уласны соты варыянт.</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be-BY" sz="20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Такім месцам можа стаць ваша малая радзіма ці нейкае невялікае мястэчка, якое вы сустрэлі ў вандроўцы, вясковая цэркаўка ці касцёл. Або старадаўні дом, які ўтульна стаіць на вузкай вулачцы, што цудам ацалела пад час шматлікіх войнаў.</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e-BY"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e-BY"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616309524"/>
      </p:ext>
    </p:extLst>
  </p:cSld>
  <p:clrMapOvr>
    <a:masterClrMapping/>
  </p:clrMapOvr>
  <mc:AlternateContent xmlns:mc="http://schemas.openxmlformats.org/markup-compatibility/2006">
    <mc:Choice xmlns:p15="http://schemas.microsoft.com/office/powerpoint/2012/main" Requires="p15">
      <p:transition spd="slow" advTm="31356">
        <p15:prstTrans prst="pageCurlDouble"/>
      </p:transition>
    </mc:Choice>
    <mc:Fallback>
      <p:transition spd="slow" advTm="31356">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34DC76A8-DAB0-4DF9-86BB-9AE77AB90013}"/>
              </a:ext>
            </a:extLst>
          </p:cNvPr>
          <p:cNvPicPr>
            <a:picLocks noChangeAspect="1"/>
          </p:cNvPicPr>
          <p:nvPr/>
        </p:nvPicPr>
        <p:blipFill>
          <a:blip r:embed="rId2"/>
          <a:stretch>
            <a:fillRect/>
          </a:stretch>
        </p:blipFill>
        <p:spPr>
          <a:xfrm>
            <a:off x="-1" y="1"/>
            <a:ext cx="12192000" cy="6857999"/>
          </a:xfrm>
          <a:prstGeom prst="rect">
            <a:avLst/>
          </a:prstGeom>
        </p:spPr>
      </p:pic>
      <p:sp>
        <p:nvSpPr>
          <p:cNvPr id="6" name="TextBox 5">
            <a:extLst>
              <a:ext uri="{FF2B5EF4-FFF2-40B4-BE49-F238E27FC236}">
                <a16:creationId xmlns:a16="http://schemas.microsoft.com/office/drawing/2014/main" id="{A3BD74C3-37CF-4C34-8048-F6121641577A}"/>
              </a:ext>
            </a:extLst>
          </p:cNvPr>
          <p:cNvSpPr txBox="1"/>
          <p:nvPr/>
        </p:nvSpPr>
        <p:spPr>
          <a:xfrm>
            <a:off x="390617" y="159799"/>
            <a:ext cx="11710235" cy="1938992"/>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be-BY" altLang="ru-RU" sz="20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Галоўная ж задача кнігі — натхніць і юных, і дарослых чытачоў падарожнічаць па Беларусі, абудзіць пачуццё гонару за сваю малую радзіму, жаданне пабываць у яе вядомых і малавядомых кутках, накарміцца ​​прыгажосцю і дакрануцца да культурных вытокаў душы беларуса.</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be-BY" altLang="ru-RU" sz="20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Тэкставы і ілюстрацыйны матэрыял выдання суадносіцца са зместам вучэбных прадметаў «Мастацтва (айчынная і сусветная мастацкая культура)», «Гісторыя Беларусі» і дазваляе пашырыць і паглыбіць веды вучняў.</a:t>
            </a:r>
          </a:p>
        </p:txBody>
      </p:sp>
      <p:pic>
        <p:nvPicPr>
          <p:cNvPr id="2" name="Рисунок 1">
            <a:extLst>
              <a:ext uri="{FF2B5EF4-FFF2-40B4-BE49-F238E27FC236}">
                <a16:creationId xmlns:a16="http://schemas.microsoft.com/office/drawing/2014/main" id="{AD469E21-A468-481E-B84B-C80AA4544EDF}"/>
              </a:ext>
            </a:extLst>
          </p:cNvPr>
          <p:cNvPicPr>
            <a:picLocks noChangeAspect="1"/>
          </p:cNvPicPr>
          <p:nvPr/>
        </p:nvPicPr>
        <p:blipFill rotWithShape="1">
          <a:blip r:embed="rId3"/>
          <a:srcRect l="4934" r="4202" b="4196"/>
          <a:stretch/>
        </p:blipFill>
        <p:spPr>
          <a:xfrm>
            <a:off x="105255" y="2258589"/>
            <a:ext cx="6034018" cy="4212452"/>
          </a:xfrm>
          <a:prstGeom prst="rect">
            <a:avLst/>
          </a:prstGeom>
        </p:spPr>
      </p:pic>
      <p:pic>
        <p:nvPicPr>
          <p:cNvPr id="5" name="Рисунок 4">
            <a:extLst>
              <a:ext uri="{FF2B5EF4-FFF2-40B4-BE49-F238E27FC236}">
                <a16:creationId xmlns:a16="http://schemas.microsoft.com/office/drawing/2014/main" id="{25778A2B-9038-4FAB-BDED-C0969A0C6585}"/>
              </a:ext>
            </a:extLst>
          </p:cNvPr>
          <p:cNvPicPr>
            <a:picLocks noChangeAspect="1"/>
          </p:cNvPicPr>
          <p:nvPr/>
        </p:nvPicPr>
        <p:blipFill rotWithShape="1">
          <a:blip r:embed="rId4"/>
          <a:srcRect l="15747" r="1" b="9676"/>
          <a:stretch/>
        </p:blipFill>
        <p:spPr>
          <a:xfrm>
            <a:off x="6320049" y="2258589"/>
            <a:ext cx="5691174" cy="4212452"/>
          </a:xfrm>
          <a:prstGeom prst="rect">
            <a:avLst/>
          </a:prstGeom>
        </p:spPr>
      </p:pic>
    </p:spTree>
    <p:extLst>
      <p:ext uri="{BB962C8B-B14F-4D97-AF65-F5344CB8AC3E}">
        <p14:creationId xmlns:p14="http://schemas.microsoft.com/office/powerpoint/2010/main" val="3573806880"/>
      </p:ext>
    </p:extLst>
  </p:cSld>
  <p:clrMapOvr>
    <a:masterClrMapping/>
  </p:clrMapOvr>
  <mc:AlternateContent xmlns:mc="http://schemas.openxmlformats.org/markup-compatibility/2006">
    <mc:Choice xmlns:p15="http://schemas.microsoft.com/office/powerpoint/2012/main" Requires="p15">
      <p:transition spd="slow" advTm="26228">
        <p15:prstTrans prst="pageCurlDouble"/>
      </p:transition>
    </mc:Choice>
    <mc:Fallback>
      <p:transition spd="slow" advTm="26228">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76A97FA9-5795-4D61-88DB-10B5675584D7}"/>
              </a:ext>
            </a:extLst>
          </p:cNvPr>
          <p:cNvPicPr>
            <a:picLocks noChangeAspect="1"/>
          </p:cNvPicPr>
          <p:nvPr/>
        </p:nvPicPr>
        <p:blipFill>
          <a:blip r:embed="rId2"/>
          <a:stretch>
            <a:fillRect/>
          </a:stretch>
        </p:blipFill>
        <p:spPr>
          <a:xfrm>
            <a:off x="0" y="0"/>
            <a:ext cx="12192000" cy="6857999"/>
          </a:xfrm>
          <a:prstGeom prst="rect">
            <a:avLst/>
          </a:prstGeom>
        </p:spPr>
      </p:pic>
      <p:sp>
        <p:nvSpPr>
          <p:cNvPr id="6" name="TextBox 5">
            <a:extLst>
              <a:ext uri="{FF2B5EF4-FFF2-40B4-BE49-F238E27FC236}">
                <a16:creationId xmlns:a16="http://schemas.microsoft.com/office/drawing/2014/main" id="{D07E896E-4505-4CB6-BB09-4EE4BFB1096B}"/>
              </a:ext>
            </a:extLst>
          </p:cNvPr>
          <p:cNvSpPr txBox="1"/>
          <p:nvPr/>
        </p:nvSpPr>
        <p:spPr>
          <a:xfrm>
            <a:off x="4995274" y="797509"/>
            <a:ext cx="7196726" cy="461665"/>
          </a:xfrm>
          <a:prstGeom prst="rect">
            <a:avLst/>
          </a:prstGeom>
          <a:noFill/>
        </p:spPr>
        <p:txBody>
          <a:bodyPr wrap="square" rtlCol="0">
            <a:spAutoFit/>
          </a:bodyPr>
          <a:lstStyle/>
          <a:p>
            <a:r>
              <a:rPr lang="ru-RU" sz="2400" dirty="0">
                <a:latin typeface="Times New Roman" panose="02020603050405020304" pitchFamily="18" charset="0"/>
                <a:cs typeface="Times New Roman" panose="02020603050405020304" pitchFamily="18" charset="0"/>
              </a:rPr>
              <a:t>   </a:t>
            </a:r>
          </a:p>
        </p:txBody>
      </p:sp>
      <p:sp>
        <p:nvSpPr>
          <p:cNvPr id="9" name="TextBox 8">
            <a:extLst>
              <a:ext uri="{FF2B5EF4-FFF2-40B4-BE49-F238E27FC236}">
                <a16:creationId xmlns:a16="http://schemas.microsoft.com/office/drawing/2014/main" id="{22FC362F-38D0-40F7-829B-548E866DBC7D}"/>
              </a:ext>
            </a:extLst>
          </p:cNvPr>
          <p:cNvSpPr txBox="1"/>
          <p:nvPr/>
        </p:nvSpPr>
        <p:spPr>
          <a:xfrm>
            <a:off x="506027" y="174255"/>
            <a:ext cx="11505460" cy="1015663"/>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be-BY" altLang="ru-RU" sz="2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А сучасная тэхналогія дапоўненай рэальнасці, уключаная ў кнігу ў выглядзе відэаролікаў, адкрые новыя ракурсы ўспрымання славутасцяў (напрыклад з вышыні птушынага палёту), яшчэ лепш пазнаёміць чытачоў з яркімі асаблівасцямі нашай айчыннай спадчыны.</a:t>
            </a:r>
          </a:p>
        </p:txBody>
      </p:sp>
      <p:pic>
        <p:nvPicPr>
          <p:cNvPr id="10" name="Рисунок 9">
            <a:extLst>
              <a:ext uri="{FF2B5EF4-FFF2-40B4-BE49-F238E27FC236}">
                <a16:creationId xmlns:a16="http://schemas.microsoft.com/office/drawing/2014/main" id="{4E387F39-2399-4757-B2D5-42E917A07025}"/>
              </a:ext>
            </a:extLst>
          </p:cNvPr>
          <p:cNvPicPr>
            <a:picLocks noChangeAspect="1"/>
          </p:cNvPicPr>
          <p:nvPr/>
        </p:nvPicPr>
        <p:blipFill rotWithShape="1">
          <a:blip r:embed="rId3"/>
          <a:srcRect l="2658" t="3556" r="5762" b="6587"/>
          <a:stretch/>
        </p:blipFill>
        <p:spPr>
          <a:xfrm>
            <a:off x="1851072" y="1189918"/>
            <a:ext cx="8455904" cy="5503549"/>
          </a:xfrm>
          <a:prstGeom prst="rect">
            <a:avLst/>
          </a:prstGeom>
        </p:spPr>
      </p:pic>
    </p:spTree>
    <p:extLst>
      <p:ext uri="{BB962C8B-B14F-4D97-AF65-F5344CB8AC3E}">
        <p14:creationId xmlns:p14="http://schemas.microsoft.com/office/powerpoint/2010/main" val="2059459582"/>
      </p:ext>
    </p:extLst>
  </p:cSld>
  <p:clrMapOvr>
    <a:masterClrMapping/>
  </p:clrMapOvr>
  <mc:AlternateContent xmlns:mc="http://schemas.openxmlformats.org/markup-compatibility/2006">
    <mc:Choice xmlns:p15="http://schemas.microsoft.com/office/powerpoint/2012/main" Requires="p15">
      <p:transition spd="med" advTm="25505">
        <p15:prstTrans prst="pageCurlDouble"/>
      </p:transition>
    </mc:Choice>
    <mc:Fallback>
      <p:transition spd="med" advTm="25505">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EDF8EBD8-2100-4734-BF96-360545391D4A}"/>
              </a:ext>
            </a:extLst>
          </p:cNvPr>
          <p:cNvPicPr>
            <a:picLocks noChangeAspect="1"/>
          </p:cNvPicPr>
          <p:nvPr/>
        </p:nvPicPr>
        <p:blipFill>
          <a:blip r:embed="rId2"/>
          <a:stretch>
            <a:fillRect/>
          </a:stretch>
        </p:blipFill>
        <p:spPr>
          <a:xfrm>
            <a:off x="0" y="0"/>
            <a:ext cx="12192000" cy="6857999"/>
          </a:xfrm>
          <a:prstGeom prst="rect">
            <a:avLst/>
          </a:prstGeom>
        </p:spPr>
      </p:pic>
      <p:sp>
        <p:nvSpPr>
          <p:cNvPr id="3" name="TextBox 2">
            <a:extLst>
              <a:ext uri="{FF2B5EF4-FFF2-40B4-BE49-F238E27FC236}">
                <a16:creationId xmlns:a16="http://schemas.microsoft.com/office/drawing/2014/main" id="{3E53FDC3-9EF7-4AA3-8138-DA26B7376C8C}"/>
              </a:ext>
            </a:extLst>
          </p:cNvPr>
          <p:cNvSpPr txBox="1"/>
          <p:nvPr/>
        </p:nvSpPr>
        <p:spPr>
          <a:xfrm>
            <a:off x="6096000" y="323970"/>
            <a:ext cx="6094520" cy="1631216"/>
          </a:xfrm>
          <a:prstGeom prst="rect">
            <a:avLst/>
          </a:prstGeom>
          <a:noFill/>
        </p:spPr>
        <p:txBody>
          <a:bodyPr wrap="square">
            <a:spAutoFit/>
          </a:bodyPr>
          <a:lstStyle/>
          <a:p>
            <a:r>
              <a:rPr lang="ru-RU" sz="2000" b="1" i="0" dirty="0" err="1">
                <a:solidFill>
                  <a:srgbClr val="002060"/>
                </a:solidFill>
                <a:effectLst/>
                <a:latin typeface="Times New Roman" panose="02020603050405020304" pitchFamily="18" charset="0"/>
                <a:cs typeface="Times New Roman" panose="02020603050405020304" pitchFamily="18" charset="0"/>
              </a:rPr>
              <a:t>Кучерова</a:t>
            </a:r>
            <a:r>
              <a:rPr lang="ru-RU" sz="2000" b="1" i="0" dirty="0">
                <a:solidFill>
                  <a:srgbClr val="002060"/>
                </a:solidFill>
                <a:effectLst/>
                <a:latin typeface="Times New Roman" panose="02020603050405020304" pitchFamily="18" charset="0"/>
                <a:cs typeface="Times New Roman" panose="02020603050405020304" pitchFamily="18" charset="0"/>
              </a:rPr>
              <a:t>, Л. А. Живая боль войны </a:t>
            </a:r>
            <a:r>
              <a:rPr lang="ru-RU" sz="2000" b="0" i="0" dirty="0">
                <a:solidFill>
                  <a:srgbClr val="002060"/>
                </a:solidFill>
                <a:effectLst/>
                <a:latin typeface="Times New Roman" panose="02020603050405020304" pitchFamily="18" charset="0"/>
                <a:cs typeface="Times New Roman" panose="02020603050405020304" pitchFamily="18" charset="0"/>
              </a:rPr>
              <a:t>: 75-летию Великой Победы посвящается / Лариса </a:t>
            </a:r>
            <a:r>
              <a:rPr lang="ru-RU" sz="2000" b="0" i="0" dirty="0" err="1">
                <a:solidFill>
                  <a:srgbClr val="002060"/>
                </a:solidFill>
                <a:effectLst/>
                <a:latin typeface="Times New Roman" panose="02020603050405020304" pitchFamily="18" charset="0"/>
                <a:cs typeface="Times New Roman" panose="02020603050405020304" pitchFamily="18" charset="0"/>
              </a:rPr>
              <a:t>Кучерова</a:t>
            </a:r>
            <a:r>
              <a:rPr lang="ru-RU" sz="2000" b="0" i="0" dirty="0">
                <a:solidFill>
                  <a:srgbClr val="002060"/>
                </a:solidFill>
                <a:effectLst/>
                <a:latin typeface="Times New Roman" panose="02020603050405020304" pitchFamily="18" charset="0"/>
                <a:cs typeface="Times New Roman" panose="02020603050405020304" pitchFamily="18" charset="0"/>
              </a:rPr>
              <a:t> ; [предисловие В. Г. Семченко]. — Минск : </a:t>
            </a:r>
            <a:r>
              <a:rPr lang="ru-RU" sz="2000" b="0" i="0" dirty="0" err="1">
                <a:solidFill>
                  <a:srgbClr val="002060"/>
                </a:solidFill>
                <a:effectLst/>
                <a:latin typeface="Times New Roman" panose="02020603050405020304" pitchFamily="18" charset="0"/>
                <a:cs typeface="Times New Roman" panose="02020603050405020304" pitchFamily="18" charset="0"/>
              </a:rPr>
              <a:t>Адукацыя</a:t>
            </a:r>
            <a:r>
              <a:rPr lang="ru-RU" sz="2000" b="0" i="0" dirty="0">
                <a:solidFill>
                  <a:srgbClr val="002060"/>
                </a:solidFill>
                <a:effectLst/>
                <a:latin typeface="Times New Roman" panose="02020603050405020304" pitchFamily="18" charset="0"/>
                <a:cs typeface="Times New Roman" panose="02020603050405020304" pitchFamily="18" charset="0"/>
              </a:rPr>
              <a:t> i </a:t>
            </a:r>
            <a:r>
              <a:rPr lang="ru-RU" sz="2000" b="0" i="0" dirty="0" err="1">
                <a:solidFill>
                  <a:srgbClr val="002060"/>
                </a:solidFill>
                <a:effectLst/>
                <a:latin typeface="Times New Roman" panose="02020603050405020304" pitchFamily="18" charset="0"/>
                <a:cs typeface="Times New Roman" panose="02020603050405020304" pitchFamily="18" charset="0"/>
              </a:rPr>
              <a:t>выхаванне</a:t>
            </a:r>
            <a:r>
              <a:rPr lang="ru-RU" sz="2000" b="0" i="0" dirty="0">
                <a:solidFill>
                  <a:srgbClr val="002060"/>
                </a:solidFill>
                <a:effectLst/>
                <a:latin typeface="Times New Roman" panose="02020603050405020304" pitchFamily="18" charset="0"/>
                <a:cs typeface="Times New Roman" panose="02020603050405020304" pitchFamily="18" charset="0"/>
              </a:rPr>
              <a:t>, 2020. — 303 с. : ил., </a:t>
            </a:r>
            <a:r>
              <a:rPr lang="ru-RU" sz="2000" b="0" i="0" dirty="0" err="1">
                <a:solidFill>
                  <a:srgbClr val="002060"/>
                </a:solidFill>
                <a:effectLst/>
                <a:latin typeface="Times New Roman" panose="02020603050405020304" pitchFamily="18" charset="0"/>
                <a:cs typeface="Times New Roman" panose="02020603050405020304" pitchFamily="18" charset="0"/>
              </a:rPr>
              <a:t>портр</a:t>
            </a:r>
            <a:r>
              <a:rPr lang="ru-RU" sz="2000" b="0" i="0" dirty="0">
                <a:solidFill>
                  <a:srgbClr val="002060"/>
                </a:solidFill>
                <a:effectLst/>
                <a:latin typeface="Times New Roman" panose="02020603050405020304" pitchFamily="18" charset="0"/>
                <a:cs typeface="Times New Roman" panose="02020603050405020304" pitchFamily="18" charset="0"/>
              </a:rPr>
              <a:t>., </a:t>
            </a:r>
            <a:r>
              <a:rPr lang="ru-RU" sz="2000" b="0" i="0" dirty="0" err="1">
                <a:solidFill>
                  <a:srgbClr val="002060"/>
                </a:solidFill>
                <a:effectLst/>
                <a:latin typeface="Times New Roman" panose="02020603050405020304" pitchFamily="18" charset="0"/>
                <a:cs typeface="Times New Roman" panose="02020603050405020304" pitchFamily="18" charset="0"/>
              </a:rPr>
              <a:t>факсим</a:t>
            </a:r>
            <a:r>
              <a:rPr lang="ru-RU" sz="2000" b="0" i="0" dirty="0">
                <a:solidFill>
                  <a:srgbClr val="002060"/>
                </a:solidFill>
                <a:effectLst/>
                <a:latin typeface="Times New Roman" panose="02020603050405020304" pitchFamily="18" charset="0"/>
                <a:cs typeface="Times New Roman" panose="02020603050405020304" pitchFamily="18" charset="0"/>
              </a:rPr>
              <a:t>. </a:t>
            </a:r>
          </a:p>
          <a:p>
            <a:r>
              <a:rPr lang="ru-RU" sz="2000" b="0" i="0" dirty="0">
                <a:solidFill>
                  <a:srgbClr val="002060"/>
                </a:solidFill>
                <a:effectLst/>
                <a:latin typeface="Times New Roman" panose="02020603050405020304" pitchFamily="18" charset="0"/>
                <a:cs typeface="Times New Roman" panose="02020603050405020304" pitchFamily="18" charset="0"/>
              </a:rPr>
              <a:t>ISBN 978-985-599-227-2</a:t>
            </a:r>
            <a:endParaRPr lang="ru-RU" sz="2000" dirty="0">
              <a:solidFill>
                <a:srgbClr val="002060"/>
              </a:solidFill>
              <a:latin typeface="Times New Roman" panose="02020603050405020304" pitchFamily="18" charset="0"/>
              <a:cs typeface="Times New Roman" panose="02020603050405020304" pitchFamily="18" charset="0"/>
            </a:endParaRPr>
          </a:p>
        </p:txBody>
      </p:sp>
      <p:pic>
        <p:nvPicPr>
          <p:cNvPr id="2" name="Рисунок 1">
            <a:extLst>
              <a:ext uri="{FF2B5EF4-FFF2-40B4-BE49-F238E27FC236}">
                <a16:creationId xmlns:a16="http://schemas.microsoft.com/office/drawing/2014/main" id="{F78666C2-5C49-4F85-9564-85D5FC7A6F66}"/>
              </a:ext>
            </a:extLst>
          </p:cNvPr>
          <p:cNvPicPr>
            <a:picLocks noChangeAspect="1"/>
          </p:cNvPicPr>
          <p:nvPr/>
        </p:nvPicPr>
        <p:blipFill>
          <a:blip r:embed="rId3"/>
          <a:stretch>
            <a:fillRect/>
          </a:stretch>
        </p:blipFill>
        <p:spPr>
          <a:xfrm>
            <a:off x="-124287" y="255459"/>
            <a:ext cx="5212532" cy="6602540"/>
          </a:xfrm>
          <a:prstGeom prst="rect">
            <a:avLst/>
          </a:prstGeom>
        </p:spPr>
      </p:pic>
      <p:sp>
        <p:nvSpPr>
          <p:cNvPr id="6" name="Прямоугольник 5">
            <a:extLst>
              <a:ext uri="{FF2B5EF4-FFF2-40B4-BE49-F238E27FC236}">
                <a16:creationId xmlns:a16="http://schemas.microsoft.com/office/drawing/2014/main" id="{880105A4-0339-431F-BA30-D1C3104F3FFF}"/>
              </a:ext>
            </a:extLst>
          </p:cNvPr>
          <p:cNvSpPr/>
          <p:nvPr/>
        </p:nvSpPr>
        <p:spPr>
          <a:xfrm>
            <a:off x="4740676" y="1955186"/>
            <a:ext cx="7451324" cy="4401205"/>
          </a:xfrm>
          <a:prstGeom prst="rect">
            <a:avLst/>
          </a:prstGeom>
        </p:spPr>
        <p:txBody>
          <a:bodyPr wrap="square">
            <a:spAutoFit/>
          </a:bodyPr>
          <a:lstStyle/>
          <a:p>
            <a:pPr lvl="0"/>
            <a:r>
              <a:rPr lang="ru-RU" sz="2000" dirty="0">
                <a:solidFill>
                  <a:srgbClr val="002060"/>
                </a:solidFill>
                <a:latin typeface="Times New Roman" panose="02020603050405020304" pitchFamily="18" charset="0"/>
                <a:cs typeface="Times New Roman" panose="02020603050405020304" pitchFamily="18" charset="0"/>
              </a:rPr>
              <a:t>«Книга «Живая боль войны» – результат моих многочисленных встреч с героями очерков, бесед, исследований журналисткой работы. Это попытка сохранить историческую правду. Это рассказ о том, какой ценой наши деды и прадеды отстояли для нас право на счастливую мирную жизнь.</a:t>
            </a:r>
          </a:p>
          <a:p>
            <a:pPr lvl="0"/>
            <a:r>
              <a:rPr lang="ru-RU" sz="2000" dirty="0">
                <a:solidFill>
                  <a:srgbClr val="002060"/>
                </a:solidFill>
                <a:latin typeface="Times New Roman" panose="02020603050405020304" pitchFamily="18" charset="0"/>
                <a:cs typeface="Times New Roman" panose="02020603050405020304" pitchFamily="18" charset="0"/>
              </a:rPr>
              <a:t>В книге собраны фрагменты воспоминаний участников войны, отдельные эпизоды их фронтовых будней, жизни на оккупированной территории, страницы партизанских дневников… Интервью, монологи, письма… Проникновенные, искренние, пронизанные болью…</a:t>
            </a:r>
          </a:p>
          <a:p>
            <a:pPr lvl="0"/>
            <a:r>
              <a:rPr lang="ru-RU" sz="2000" dirty="0">
                <a:solidFill>
                  <a:srgbClr val="002060"/>
                </a:solidFill>
                <a:latin typeface="Times New Roman" panose="02020603050405020304" pitchFamily="18" charset="0"/>
                <a:cs typeface="Times New Roman" panose="02020603050405020304" pitchFamily="18" charset="0"/>
              </a:rPr>
              <a:t>Это своего рода штрихи к портрету войны, во всем ее зверином, чудовищном оскале».</a:t>
            </a:r>
          </a:p>
          <a:p>
            <a:pPr lvl="0"/>
            <a:r>
              <a:rPr lang="ru-RU" sz="2000" b="1" dirty="0">
                <a:solidFill>
                  <a:srgbClr val="002060"/>
                </a:solidFill>
                <a:latin typeface="Times New Roman" panose="02020603050405020304" pitchFamily="18" charset="0"/>
                <a:cs typeface="Times New Roman" panose="02020603050405020304" pitchFamily="18" charset="0"/>
              </a:rPr>
              <a:t>                                 </a:t>
            </a:r>
            <a:br>
              <a:rPr lang="ru-RU" sz="2000" b="1" dirty="0">
                <a:solidFill>
                  <a:srgbClr val="002060"/>
                </a:solidFill>
                <a:latin typeface="Times New Roman" panose="02020603050405020304" pitchFamily="18" charset="0"/>
                <a:cs typeface="Times New Roman" panose="02020603050405020304" pitchFamily="18" charset="0"/>
              </a:rPr>
            </a:br>
            <a:r>
              <a:rPr lang="ru-RU" sz="2000" b="1" dirty="0">
                <a:solidFill>
                  <a:srgbClr val="002060"/>
                </a:solidFill>
                <a:latin typeface="Times New Roman" panose="02020603050405020304" pitchFamily="18" charset="0"/>
                <a:cs typeface="Times New Roman" panose="02020603050405020304" pitchFamily="18" charset="0"/>
              </a:rPr>
              <a:t>                                          </a:t>
            </a:r>
            <a:r>
              <a:rPr lang="ru-RU" sz="2000" b="1" i="1" dirty="0">
                <a:solidFill>
                  <a:srgbClr val="002060"/>
                </a:solidFill>
                <a:latin typeface="Times New Roman" panose="02020603050405020304" pitchFamily="18" charset="0"/>
                <a:cs typeface="Times New Roman" panose="02020603050405020304" pitchFamily="18" charset="0"/>
              </a:rPr>
              <a:t>Лариса </a:t>
            </a:r>
            <a:r>
              <a:rPr lang="ru-RU" sz="2000" b="1" i="1" dirty="0" err="1">
                <a:solidFill>
                  <a:srgbClr val="002060"/>
                </a:solidFill>
                <a:latin typeface="Times New Roman" panose="02020603050405020304" pitchFamily="18" charset="0"/>
                <a:cs typeface="Times New Roman" panose="02020603050405020304" pitchFamily="18" charset="0"/>
              </a:rPr>
              <a:t>Кучерова</a:t>
            </a:r>
            <a:r>
              <a:rPr lang="ru-RU" sz="2000" b="1" i="1" dirty="0">
                <a:solidFill>
                  <a:srgbClr val="002060"/>
                </a:solidFill>
                <a:latin typeface="Times New Roman" panose="02020603050405020304" pitchFamily="18" charset="0"/>
                <a:cs typeface="Times New Roman" panose="02020603050405020304" pitchFamily="18" charset="0"/>
              </a:rPr>
              <a:t>, автор книги</a:t>
            </a:r>
          </a:p>
        </p:txBody>
      </p:sp>
    </p:spTree>
    <p:extLst>
      <p:ext uri="{BB962C8B-B14F-4D97-AF65-F5344CB8AC3E}">
        <p14:creationId xmlns:p14="http://schemas.microsoft.com/office/powerpoint/2010/main" val="14238735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3947">
        <p15:prstTrans prst="pageCurlDouble"/>
      </p:transition>
    </mc:Choice>
    <mc:Fallback xmlns="">
      <p:transition spd="slow" advTm="33947">
        <p:fade/>
      </p:transition>
    </mc:Fallback>
  </mc:AlternateContent>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1028</TotalTime>
  <Words>1589</Words>
  <Application>Microsoft Office PowerPoint</Application>
  <PresentationFormat>Широкоэкранный</PresentationFormat>
  <Paragraphs>58</Paragraphs>
  <Slides>15</Slides>
  <Notes>1</Notes>
  <HiddenSlides>0</HiddenSlides>
  <MMClips>0</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15</vt:i4>
      </vt:variant>
    </vt:vector>
  </HeadingPairs>
  <TitlesOfParts>
    <vt:vector size="20" baseType="lpstr">
      <vt:lpstr>Arial</vt:lpstr>
      <vt:lpstr>Calibri</vt:lpstr>
      <vt:lpstr>Calibri Light</vt:lpstr>
      <vt:lpstr>Times New Roman</vt: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User</dc:creator>
  <cp:lastModifiedBy>User</cp:lastModifiedBy>
  <cp:revision>16</cp:revision>
  <dcterms:created xsi:type="dcterms:W3CDTF">2022-05-02T07:30:10Z</dcterms:created>
  <dcterms:modified xsi:type="dcterms:W3CDTF">2022-05-06T06:22:01Z</dcterms:modified>
</cp:coreProperties>
</file>