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99" r:id="rId3"/>
    <p:sldId id="281" r:id="rId4"/>
    <p:sldId id="301" r:id="rId5"/>
    <p:sldId id="306" r:id="rId6"/>
    <p:sldId id="307" r:id="rId7"/>
    <p:sldId id="303" r:id="rId8"/>
    <p:sldId id="282" r:id="rId9"/>
    <p:sldId id="308" r:id="rId10"/>
    <p:sldId id="309" r:id="rId11"/>
    <p:sldId id="323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</p:sldIdLst>
  <p:sldSz cx="9144000" cy="6858000" type="screen4x3"/>
  <p:notesSz cx="6888163" cy="46577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BEBEF0"/>
    <a:srgbClr val="ABABEB"/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9953" autoAdjust="0"/>
    <p:restoredTop sz="86479" autoAdjust="0"/>
  </p:normalViewPr>
  <p:slideViewPr>
    <p:cSldViewPr>
      <p:cViewPr>
        <p:scale>
          <a:sx n="96" d="100"/>
          <a:sy n="96" d="100"/>
        </p:scale>
        <p:origin x="-907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232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65974" tIns="32987" rIns="65974" bIns="3298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292" y="0"/>
            <a:ext cx="2984871" cy="232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65974" tIns="32987" rIns="65974" bIns="3298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4424839"/>
            <a:ext cx="2984871" cy="232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65974" tIns="32987" rIns="65974" bIns="3298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latin typeface="Times New Roman" pitchFamily="18" charset="0"/>
              </a:defRPr>
            </a:lvl1pPr>
          </a:lstStyle>
          <a:p>
            <a:r>
              <a:rPr lang="ru-RU" smtClean="0"/>
              <a:t>МАПКС-01: Понятие графа. Способы описания</a:t>
            </a:r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292" y="4424839"/>
            <a:ext cx="2984871" cy="232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65974" tIns="32987" rIns="65974" bIns="3298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latin typeface="Times New Roman" pitchFamily="18" charset="0"/>
              </a:defRPr>
            </a:lvl1pPr>
          </a:lstStyle>
          <a:p>
            <a:fld id="{FF79F047-3D21-499C-9CAB-4531FF362A7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24644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232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65974" tIns="32987" rIns="65974" bIns="3298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292" y="0"/>
            <a:ext cx="2984871" cy="232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65974" tIns="32987" rIns="65974" bIns="3298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78063" y="349250"/>
            <a:ext cx="2332037" cy="17478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422" y="2212420"/>
            <a:ext cx="5051320" cy="209597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65974" tIns="32987" rIns="65974" bIns="329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4424839"/>
            <a:ext cx="2984871" cy="232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65974" tIns="32987" rIns="65974" bIns="3298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latin typeface="Times New Roman" pitchFamily="18" charset="0"/>
              </a:defRPr>
            </a:lvl1pPr>
          </a:lstStyle>
          <a:p>
            <a:r>
              <a:rPr lang="ru-RU" smtClean="0"/>
              <a:t>МАПКС-01: Понятие графа. Способы описания</a:t>
            </a: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292" y="4424839"/>
            <a:ext cx="2984871" cy="232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65974" tIns="32987" rIns="65974" bIns="3298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latin typeface="Times New Roman" pitchFamily="18" charset="0"/>
              </a:defRPr>
            </a:lvl1pPr>
          </a:lstStyle>
          <a:p>
            <a:fld id="{58B87636-5941-4D76-A849-CCB8BC82FC4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24241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МАПКС-01: Понятие графа. Способы описания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B87636-5941-4D76-A849-CCB8BC82FC4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889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87636-5941-4D76-A849-CCB8BC82FC4E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МАПКС-01: Понятие графа. Способы описания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239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447800"/>
            <a:ext cx="7848600" cy="1295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0"/>
            <a:ext cx="8077200" cy="6350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fld id="{D0EA0D0E-916C-4682-BAA0-3003DA85A0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47354-4C5B-498D-AFC3-C7BB661282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20193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59055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293FE-EB31-44E0-9572-9D37C0F696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B955B-4BAF-4CE6-87C7-27198C3A04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5D909-0C02-40DF-997D-103A6B5D4C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4932C-BDD1-4AA9-B5A9-C5C2D11002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BAC1C-508F-429B-91D0-E3D6A267EE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67BBA-E09E-428A-8356-63ED65E686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F5B71-6A33-40E7-A643-1F1589AADA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B60C6-D5E3-4700-8907-C9F90EAC69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5F06E-5132-4161-9037-B923C2E23D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Текст второго уровня</a:t>
            </a:r>
          </a:p>
          <a:p>
            <a:pPr lvl="2"/>
            <a:r>
              <a:rPr lang="ru-RU" smtClean="0"/>
              <a:t>Текст третьего уровня</a:t>
            </a:r>
          </a:p>
          <a:p>
            <a:pPr lvl="3"/>
            <a:r>
              <a:rPr lang="ru-RU" smtClean="0"/>
              <a:t> Текст четвертого уровня</a:t>
            </a:r>
          </a:p>
          <a:p>
            <a:pPr lvl="4"/>
            <a:r>
              <a:rPr lang="ru-RU" smtClean="0"/>
              <a:t>Текст пятого уровня</a:t>
            </a:r>
          </a:p>
          <a:p>
            <a:pPr lvl="1"/>
            <a:endParaRPr lang="ru-RU" smtClean="0"/>
          </a:p>
          <a:p>
            <a:pPr lvl="2"/>
            <a:endParaRPr lang="ru-RU" smtClean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/>
            </a:lvl1pPr>
          </a:lstStyle>
          <a:p>
            <a:endParaRPr lang="ru-RU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/>
            </a:lvl1pPr>
          </a:lstStyle>
          <a:p>
            <a:endParaRPr lang="ru-RU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fld id="{3A5AD166-8E05-447C-9B05-07F9369BA89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rebuchet MS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rebuchet MS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19708" y="1088256"/>
            <a:ext cx="7848600" cy="2585323"/>
          </a:xfrm>
        </p:spPr>
        <p:txBody>
          <a:bodyPr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Понятие графа. Способы описания графов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260648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ПРИМЕРЫ ГРАФОВ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968535"/>
            <a:ext cx="2169063" cy="195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68533"/>
            <a:ext cx="1626876" cy="195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37860"/>
            <a:ext cx="2821705" cy="265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37860"/>
            <a:ext cx="2592288" cy="265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51520" y="3076197"/>
            <a:ext cx="3870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n-lt"/>
              </a:rPr>
              <a:t>со смежными вершинами</a:t>
            </a:r>
            <a:endParaRPr lang="ru-RU" sz="2400" dirty="0"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52120" y="3076195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n-lt"/>
              </a:rPr>
              <a:t>полный</a:t>
            </a:r>
            <a:endParaRPr lang="ru-RU" sz="2400" dirty="0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6309320"/>
            <a:ext cx="3870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n-lt"/>
              </a:rPr>
              <a:t>с петлей</a:t>
            </a:r>
            <a:endParaRPr lang="ru-RU" sz="2400" dirty="0"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32040" y="6309319"/>
            <a:ext cx="3870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n-lt"/>
              </a:rPr>
              <a:t>со смежными ребрами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247786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2656"/>
            <a:ext cx="8895289" cy="1569660"/>
          </a:xfrm>
          <a:prstGeom prst="rect">
            <a:avLst/>
          </a:prstGeom>
          <a:solidFill>
            <a:srgbClr val="DAEDEF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ru-RU" sz="2400" b="1" i="1" dirty="0">
                <a:solidFill>
                  <a:srgbClr val="C00000"/>
                </a:solidFill>
                <a:latin typeface="+mn-lt"/>
              </a:rPr>
              <a:t>Изолированные</a:t>
            </a:r>
            <a:r>
              <a:rPr lang="ru-RU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400" dirty="0">
                <a:latin typeface="+mn-lt"/>
              </a:rPr>
              <a:t>вершины — это такие вершины, которые не имеют инцидентных </a:t>
            </a:r>
            <a:r>
              <a:rPr lang="ru-RU" sz="2400" dirty="0" err="1" smtClean="0">
                <a:latin typeface="+mn-lt"/>
              </a:rPr>
              <a:t>рѐбер</a:t>
            </a:r>
            <a:endParaRPr lang="ru-RU" sz="2400" dirty="0" smtClean="0">
              <a:latin typeface="+mn-lt"/>
            </a:endParaRPr>
          </a:p>
          <a:p>
            <a:pPr hangingPunct="0"/>
            <a:r>
              <a:rPr lang="ru-RU" sz="2400" b="1" i="1" dirty="0">
                <a:solidFill>
                  <a:srgbClr val="C00000"/>
                </a:solidFill>
                <a:latin typeface="+mn-lt"/>
              </a:rPr>
              <a:t>Висячие</a:t>
            </a:r>
            <a:r>
              <a:rPr lang="ru-RU" sz="2400" dirty="0">
                <a:latin typeface="+mn-lt"/>
              </a:rPr>
              <a:t>  вершины  —  это  такие  вершины, которые  имеют  только  одно  инцидентное  ребро</a:t>
            </a:r>
            <a:r>
              <a:rPr lang="ru-RU" sz="2400" dirty="0" smtClean="0">
                <a:latin typeface="+mn-lt"/>
              </a:rPr>
              <a:t>.</a:t>
            </a:r>
            <a:endParaRPr lang="ru-RU" sz="2400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3" y="1986549"/>
            <a:ext cx="88952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+mn-lt"/>
              </a:rPr>
              <a:t>Мультиграфом</a:t>
            </a:r>
            <a:r>
              <a:rPr lang="ru-RU" sz="2000" dirty="0">
                <a:latin typeface="+mn-lt"/>
              </a:rPr>
              <a:t> называется граф, в котором пара вершин соединяется несколькими различными  </a:t>
            </a:r>
            <a:r>
              <a:rPr lang="ru-RU" sz="2000" dirty="0" err="1">
                <a:latin typeface="+mn-lt"/>
              </a:rPr>
              <a:t>рѐбрами</a:t>
            </a:r>
            <a:r>
              <a:rPr lang="ru-RU" sz="2000" dirty="0">
                <a:latin typeface="+mn-lt"/>
              </a:rPr>
              <a:t>.  Для  ориентированного  </a:t>
            </a:r>
            <a:r>
              <a:rPr lang="ru-RU" sz="2000" dirty="0" err="1">
                <a:latin typeface="+mn-lt"/>
              </a:rPr>
              <a:t>мультиграфа</a:t>
            </a:r>
            <a:r>
              <a:rPr lang="ru-RU" sz="2000" dirty="0">
                <a:latin typeface="+mn-lt"/>
              </a:rPr>
              <a:t>  вершины    </a:t>
            </a:r>
            <a:r>
              <a:rPr lang="ru-RU" sz="2000" dirty="0" err="1">
                <a:latin typeface="+mn-lt"/>
              </a:rPr>
              <a:t>v</a:t>
            </a:r>
            <a:r>
              <a:rPr lang="ru-RU" sz="2000" baseline="-25000" dirty="0" err="1">
                <a:latin typeface="+mn-lt"/>
              </a:rPr>
              <a:t>i</a:t>
            </a:r>
            <a:r>
              <a:rPr lang="ru-RU" sz="2000" dirty="0">
                <a:latin typeface="+mn-lt"/>
              </a:rPr>
              <a:t>   и  </a:t>
            </a:r>
            <a:r>
              <a:rPr lang="ru-RU" sz="2000" dirty="0" err="1">
                <a:latin typeface="+mn-lt"/>
              </a:rPr>
              <a:t>v</a:t>
            </a:r>
            <a:r>
              <a:rPr lang="ru-RU" sz="2000" baseline="-25000" dirty="0" err="1">
                <a:latin typeface="+mn-lt"/>
              </a:rPr>
              <a:t>j</a:t>
            </a:r>
            <a:r>
              <a:rPr lang="ru-RU" sz="2000" dirty="0">
                <a:latin typeface="+mn-lt"/>
              </a:rPr>
              <a:t>   могут соединяться несколькими </a:t>
            </a:r>
            <a:r>
              <a:rPr lang="ru-RU" sz="2000" dirty="0" err="1">
                <a:latin typeface="+mn-lt"/>
              </a:rPr>
              <a:t>рѐбрами</a:t>
            </a:r>
            <a:r>
              <a:rPr lang="ru-RU" sz="2000" dirty="0">
                <a:latin typeface="+mn-lt"/>
              </a:rPr>
              <a:t> в каждом из направлений.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3361861"/>
            <a:ext cx="8895289" cy="1200329"/>
          </a:xfrm>
          <a:prstGeom prst="rect">
            <a:avLst/>
          </a:prstGeom>
          <a:solidFill>
            <a:srgbClr val="DAEDEF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ru-RU" sz="2400" dirty="0">
                <a:latin typeface="+mn-lt"/>
              </a:rPr>
              <a:t>Графы  называют  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изоморфными</a:t>
            </a:r>
            <a:r>
              <a:rPr lang="ru-RU" sz="2400" dirty="0">
                <a:latin typeface="+mn-lt"/>
              </a:rPr>
              <a:t>,  если  они  имеют  одинаковое  число вершин,  причем  их  ребра  соединяют  только  соответствующие  друг  другу вершины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475656" y="4653136"/>
            <a:ext cx="525658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7460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260648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СПОСОБЫ ОПИСАНИЯ ГРАФОВ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0820" y="947745"/>
            <a:ext cx="8784976" cy="1938992"/>
          </a:xfrm>
          <a:prstGeom prst="rect">
            <a:avLst/>
          </a:prstGeom>
          <a:solidFill>
            <a:srgbClr val="DAEDEF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342900" lvl="0" indent="-342900" hangingPunct="0">
              <a:buFont typeface="Wingdings" panose="05000000000000000000" pitchFamily="2" charset="2"/>
              <a:buChar char="q"/>
            </a:pP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Перечисление  элементов</a:t>
            </a:r>
          </a:p>
          <a:p>
            <a:pPr marL="342900" lvl="0" indent="-342900" hangingPunct="0">
              <a:buFont typeface="Wingdings" panose="05000000000000000000" pitchFamily="2" charset="2"/>
              <a:buChar char="q"/>
            </a:pP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Изображение</a:t>
            </a:r>
          </a:p>
          <a:p>
            <a:pPr marL="342900" lvl="0" indent="-342900" hangingPunct="0">
              <a:buFont typeface="Wingdings" panose="05000000000000000000" pitchFamily="2" charset="2"/>
              <a:buChar char="q"/>
            </a:pPr>
            <a:r>
              <a:rPr lang="ru-RU" sz="2400" dirty="0">
                <a:latin typeface="+mn-lt"/>
              </a:rPr>
              <a:t>Матрица смежности</a:t>
            </a:r>
          </a:p>
          <a:p>
            <a:pPr marL="342900" lvl="0" indent="-342900" hangingPunct="0">
              <a:buFont typeface="Wingdings" panose="05000000000000000000" pitchFamily="2" charset="2"/>
              <a:buChar char="q"/>
            </a:pPr>
            <a:r>
              <a:rPr lang="ru-RU" sz="2400" dirty="0">
                <a:latin typeface="+mn-lt"/>
              </a:rPr>
              <a:t>Матрица инциденций</a:t>
            </a:r>
          </a:p>
          <a:p>
            <a:pPr marL="342900" lvl="0" indent="-342900" hangingPunct="0">
              <a:buFont typeface="Wingdings" panose="05000000000000000000" pitchFamily="2" charset="2"/>
              <a:buChar char="q"/>
            </a:pPr>
            <a:r>
              <a:rPr lang="ru-RU" sz="2400" dirty="0">
                <a:latin typeface="+mn-lt"/>
              </a:rPr>
              <a:t>Списки </a:t>
            </a:r>
            <a:r>
              <a:rPr lang="ru-RU" sz="2400" dirty="0" smtClean="0">
                <a:latin typeface="+mn-lt"/>
              </a:rPr>
              <a:t>смежности</a:t>
            </a:r>
            <a:endParaRPr lang="ru-RU" sz="2400" b="1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50054"/>
            <a:ext cx="2637152" cy="268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98215" y="3850054"/>
                <a:ext cx="4968552" cy="1384995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𝑮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𝑽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𝑬</m:t>
                          </m:r>
                        </m:e>
                      </m:d>
                    </m:oMath>
                  </m:oMathPara>
                </a14:m>
                <a:endParaRPr lang="en-US" sz="2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</a:rPr>
                        <m:t>𝑽</m:t>
                      </m:r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1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</a:rPr>
                                <m:t>𝟒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</a:rPr>
                        <m:t>𝑬</m:t>
                      </m:r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1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</a:rPr>
                                <m:t>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215" y="3850054"/>
                <a:ext cx="4968552" cy="138499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77963" y="5301208"/>
                <a:ext cx="4968552" cy="1384995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sz="2800" b="1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  <m:r>
                          <a:rPr lang="en-US" sz="2800" b="1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b="1" dirty="0" smtClean="0"/>
                  <a:t>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sz="28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  <m:r>
                          <a:rPr lang="en-US" sz="2800" b="1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en-US" sz="2800" b="1" i="1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𝟒</m:t>
                        </m:r>
                      </m:sub>
                    </m:sSub>
                    <m:r>
                      <a:rPr lang="en-US" sz="28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2800" b="1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b="1" dirty="0"/>
                  <a:t>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𝟓</m:t>
                        </m:r>
                      </m:sub>
                    </m:sSub>
                    <m:r>
                      <a:rPr lang="en-US" sz="28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  <m:r>
                          <a:rPr lang="en-US" sz="2800" b="1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b="1" dirty="0"/>
                  <a:t>;</a:t>
                </a:r>
                <a:endParaRPr lang="ru-RU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963" y="5301208"/>
                <a:ext cx="4968552" cy="1384995"/>
              </a:xfrm>
              <a:prstGeom prst="rect">
                <a:avLst/>
              </a:prstGeom>
              <a:blipFill rotWithShape="1">
                <a:blip r:embed="rId5"/>
                <a:stretch>
                  <a:fillRect t="-3463" b="-10390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210821" y="2952897"/>
            <a:ext cx="8784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чтобы  задать  граф, достаточно перечислить множества его вершин и ребер (т.е. пары вершин)</a:t>
            </a:r>
          </a:p>
        </p:txBody>
      </p:sp>
    </p:spTree>
    <p:extLst>
      <p:ext uri="{BB962C8B-B14F-4D97-AF65-F5344CB8AC3E}">
        <p14:creationId xmlns:p14="http://schemas.microsoft.com/office/powerpoint/2010/main" val="3965195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260648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СПОСОБЫ ОПИСАНИЯ ГРАФОВ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0820" y="947745"/>
            <a:ext cx="8784976" cy="1938992"/>
          </a:xfrm>
          <a:prstGeom prst="rect">
            <a:avLst/>
          </a:prstGeom>
          <a:solidFill>
            <a:srgbClr val="DAEDEF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342900" lvl="0" indent="-342900" hangingPunct="0">
              <a:buFont typeface="Wingdings" panose="05000000000000000000" pitchFamily="2" charset="2"/>
              <a:buChar char="q"/>
            </a:pPr>
            <a:r>
              <a:rPr lang="ru-RU" sz="2400" dirty="0">
                <a:latin typeface="+mn-lt"/>
              </a:rPr>
              <a:t>Перечисление  элементов</a:t>
            </a:r>
          </a:p>
          <a:p>
            <a:pPr marL="342900" lvl="0" indent="-342900" hangingPunct="0">
              <a:buFont typeface="Wingdings" panose="05000000000000000000" pitchFamily="2" charset="2"/>
              <a:buChar char="q"/>
            </a:pPr>
            <a:r>
              <a:rPr lang="ru-RU" sz="2400" dirty="0">
                <a:latin typeface="+mn-lt"/>
              </a:rPr>
              <a:t>Изображение</a:t>
            </a:r>
          </a:p>
          <a:p>
            <a:pPr marL="342900" lvl="0" indent="-342900" hangingPunct="0">
              <a:buFont typeface="Wingdings" panose="05000000000000000000" pitchFamily="2" charset="2"/>
              <a:buChar char="q"/>
            </a:pP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Матрица смежности</a:t>
            </a:r>
          </a:p>
          <a:p>
            <a:pPr marL="342900" lvl="0" indent="-342900" hangingPunct="0">
              <a:buFont typeface="Wingdings" panose="05000000000000000000" pitchFamily="2" charset="2"/>
              <a:buChar char="q"/>
            </a:pPr>
            <a:r>
              <a:rPr lang="ru-RU" sz="2400" dirty="0">
                <a:latin typeface="+mn-lt"/>
              </a:rPr>
              <a:t>Матрица инциденций</a:t>
            </a:r>
          </a:p>
          <a:p>
            <a:pPr marL="342900" lvl="0" indent="-342900" hangingPunct="0">
              <a:buFont typeface="Wingdings" panose="05000000000000000000" pitchFamily="2" charset="2"/>
              <a:buChar char="q"/>
            </a:pPr>
            <a:r>
              <a:rPr lang="ru-RU" sz="2400" dirty="0">
                <a:latin typeface="+mn-lt"/>
              </a:rPr>
              <a:t>Списки </a:t>
            </a:r>
            <a:r>
              <a:rPr lang="ru-RU" sz="2400" dirty="0" smtClean="0">
                <a:latin typeface="+mn-lt"/>
              </a:rPr>
              <a:t>смежности</a:t>
            </a:r>
            <a:endParaRPr lang="ru-RU" sz="24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467" y="3068960"/>
            <a:ext cx="8735695" cy="1938992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hangingPunct="0"/>
            <a:r>
              <a:rPr lang="ru-RU" sz="2400" dirty="0">
                <a:latin typeface="+mn-lt"/>
              </a:rPr>
              <a:t>Матрица смежности  –  это квадратная таблица с </a:t>
            </a:r>
            <a:r>
              <a:rPr lang="ru-RU" sz="2400" i="1" dirty="0">
                <a:latin typeface="+mn-lt"/>
              </a:rPr>
              <a:t>n</a:t>
            </a:r>
            <a:r>
              <a:rPr lang="ru-RU" sz="2400" dirty="0">
                <a:latin typeface="+mn-lt"/>
              </a:rPr>
              <a:t> строками и </a:t>
            </a:r>
            <a:r>
              <a:rPr lang="ru-RU" sz="2400" i="1" dirty="0">
                <a:latin typeface="+mn-lt"/>
              </a:rPr>
              <a:t>n</a:t>
            </a:r>
            <a:r>
              <a:rPr lang="ru-RU" sz="2400" dirty="0">
                <a:latin typeface="+mn-lt"/>
              </a:rPr>
              <a:t> столбцами,  в которой элемент, стоящий на пересечении строки с номером </a:t>
            </a:r>
            <a:r>
              <a:rPr lang="ru-RU" sz="2400" i="1" dirty="0">
                <a:latin typeface="+mn-lt"/>
              </a:rPr>
              <a:t>i</a:t>
            </a:r>
            <a:r>
              <a:rPr lang="ru-RU" sz="2400" dirty="0">
                <a:latin typeface="+mn-lt"/>
              </a:rPr>
              <a:t> и столбца с номером  </a:t>
            </a:r>
            <a:r>
              <a:rPr lang="ru-RU" sz="2400" i="1" dirty="0">
                <a:latin typeface="+mn-lt"/>
              </a:rPr>
              <a:t>j</a:t>
            </a:r>
            <a:r>
              <a:rPr lang="ru-RU" sz="2400" dirty="0">
                <a:latin typeface="+mn-lt"/>
              </a:rPr>
              <a:t>, равен 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1</a:t>
            </a:r>
            <a:r>
              <a:rPr lang="ru-RU" sz="2400" dirty="0">
                <a:latin typeface="+mn-lt"/>
              </a:rPr>
              <a:t>, если вершины с номерами </a:t>
            </a:r>
            <a:r>
              <a:rPr lang="ru-RU" sz="2400" i="1" dirty="0">
                <a:latin typeface="+mn-lt"/>
              </a:rPr>
              <a:t>i</a:t>
            </a:r>
            <a:r>
              <a:rPr lang="ru-RU" sz="2400" dirty="0">
                <a:latin typeface="+mn-lt"/>
              </a:rPr>
              <a:t> и </a:t>
            </a:r>
            <a:r>
              <a:rPr lang="ru-RU" sz="2400" i="1" dirty="0">
                <a:latin typeface="+mn-lt"/>
              </a:rPr>
              <a:t>j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смежны</a:t>
            </a:r>
            <a:r>
              <a:rPr lang="ru-RU" sz="2400" dirty="0">
                <a:latin typeface="+mn-lt"/>
              </a:rPr>
              <a:t>, и 0, если они не </a:t>
            </a:r>
            <a:r>
              <a:rPr lang="ru-RU" sz="2400" dirty="0" err="1">
                <a:latin typeface="+mn-lt"/>
              </a:rPr>
              <a:t>смежны</a:t>
            </a:r>
            <a:r>
              <a:rPr lang="ru-RU" sz="2400" dirty="0">
                <a:latin typeface="+mn-lt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9467" y="5100061"/>
                <a:ext cx="8747048" cy="1456617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>
                    <a:latin typeface="+mn-lt"/>
                  </a:rPr>
                  <a:t>Каждый элемент матрицы смежности 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/>
                      </a:rPr>
                      <m:t>𝐴</m:t>
                    </m:r>
                    <m:r>
                      <a:rPr lang="ru-RU" sz="2800" i="1">
                        <a:latin typeface="Cambria Math"/>
                      </a:rPr>
                      <m:t>[</m:t>
                    </m:r>
                    <m:r>
                      <a:rPr lang="ru-RU" sz="2800" i="1">
                        <a:latin typeface="Cambria Math"/>
                      </a:rPr>
                      <m:t>𝑖</m:t>
                    </m:r>
                    <m:r>
                      <a:rPr lang="ru-RU" sz="2800" i="1">
                        <a:latin typeface="Cambria Math"/>
                      </a:rPr>
                      <m:t>,</m:t>
                    </m:r>
                    <m:r>
                      <a:rPr lang="ru-RU" sz="2800" i="1">
                        <a:latin typeface="Cambria Math"/>
                      </a:rPr>
                      <m:t>𝑗</m:t>
                    </m:r>
                    <m:r>
                      <a:rPr lang="ru-RU" sz="2800" i="1">
                        <a:latin typeface="Cambria Math"/>
                      </a:rPr>
                      <m:t>]</m:t>
                    </m:r>
                  </m:oMath>
                </a14:m>
                <a:r>
                  <a:rPr lang="ru-RU" sz="2800" dirty="0">
                    <a:latin typeface="+mn-lt"/>
                  </a:rPr>
                  <a:t>  равен 1, если имеется дуга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ru-RU" sz="28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800" dirty="0">
                    <a:latin typeface="+mn-lt"/>
                  </a:rPr>
                  <a:t> – то есть из вершины </a:t>
                </a:r>
                <a:r>
                  <a:rPr lang="en-US" sz="2800" i="1" dirty="0" err="1">
                    <a:latin typeface="+mn-lt"/>
                  </a:rPr>
                  <a:t>i</a:t>
                </a:r>
                <a:r>
                  <a:rPr lang="ru-RU" sz="2800" dirty="0">
                    <a:latin typeface="+mn-lt"/>
                  </a:rPr>
                  <a:t> в вершину </a:t>
                </a:r>
                <a:r>
                  <a:rPr lang="en-US" sz="2800" i="1" dirty="0">
                    <a:latin typeface="+mn-lt"/>
                  </a:rPr>
                  <a:t>j</a:t>
                </a:r>
                <a:r>
                  <a:rPr lang="ru-RU" sz="2800" dirty="0">
                    <a:latin typeface="+mn-lt"/>
                  </a:rPr>
                  <a:t>, и 0 в противном </a:t>
                </a:r>
                <a:r>
                  <a:rPr lang="ru-RU" sz="2800" dirty="0" smtClean="0">
                    <a:latin typeface="+mn-lt"/>
                  </a:rPr>
                  <a:t>случае</a:t>
                </a:r>
                <a:endParaRPr lang="ru-RU" sz="2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67" y="5100061"/>
                <a:ext cx="8747048" cy="1456617"/>
              </a:xfrm>
              <a:prstGeom prst="rect">
                <a:avLst/>
              </a:prstGeom>
              <a:blipFill rotWithShape="1">
                <a:blip r:embed="rId2"/>
                <a:stretch>
                  <a:fillRect l="-1249" t="-2449" r="-1319" b="-9388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2816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260648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ПРИМЕР МАТРИЦЫ СМЕЖНОСТИ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82017"/>
            <a:ext cx="2520280" cy="256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79510" y="4232709"/>
                <a:ext cx="4301819" cy="2161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latin typeface="Cambria Math"/>
                        </a:rPr>
                        <m:t>𝑨</m:t>
                      </m:r>
                      <m:r>
                        <a:rPr lang="en-US" sz="36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ru-RU" sz="36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36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0" y="4232709"/>
                <a:ext cx="4301819" cy="21617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662669" y="4221088"/>
                <a:ext cx="4301819" cy="2161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latin typeface="Cambria Math"/>
                        </a:rPr>
                        <m:t>𝑨</m:t>
                      </m:r>
                      <m:r>
                        <a:rPr lang="en-US" sz="36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ru-RU" sz="36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36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669" y="4221088"/>
                <a:ext cx="4301819" cy="21617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820716" y="3566870"/>
            <a:ext cx="35285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n-lt"/>
              </a:rPr>
              <a:t>ориентированный граф</a:t>
            </a:r>
            <a:endParaRPr lang="ru-RU" sz="2400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48300" y="3566869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n-lt"/>
              </a:rPr>
              <a:t>неориентированный граф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490262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260648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СПОСОБЫ ОПИСАНИЯ ГРАФОВ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0820" y="947745"/>
            <a:ext cx="8784976" cy="1938992"/>
          </a:xfrm>
          <a:prstGeom prst="rect">
            <a:avLst/>
          </a:prstGeom>
          <a:solidFill>
            <a:srgbClr val="DAEDEF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342900" lvl="0" indent="-342900" hangingPunct="0">
              <a:buFont typeface="Wingdings" panose="05000000000000000000" pitchFamily="2" charset="2"/>
              <a:buChar char="q"/>
            </a:pPr>
            <a:r>
              <a:rPr lang="ru-RU" sz="2400" dirty="0">
                <a:latin typeface="+mn-lt"/>
              </a:rPr>
              <a:t>Перечисление  элементов</a:t>
            </a:r>
          </a:p>
          <a:p>
            <a:pPr marL="342900" lvl="0" indent="-342900" hangingPunct="0">
              <a:buFont typeface="Wingdings" panose="05000000000000000000" pitchFamily="2" charset="2"/>
              <a:buChar char="q"/>
            </a:pPr>
            <a:r>
              <a:rPr lang="ru-RU" sz="2400" dirty="0">
                <a:latin typeface="+mn-lt"/>
              </a:rPr>
              <a:t>Изображение</a:t>
            </a:r>
          </a:p>
          <a:p>
            <a:pPr marL="342900" lvl="0" indent="-342900" hangingPunct="0">
              <a:buFont typeface="Wingdings" panose="05000000000000000000" pitchFamily="2" charset="2"/>
              <a:buChar char="q"/>
            </a:pPr>
            <a:r>
              <a:rPr lang="ru-RU" sz="2400" dirty="0">
                <a:latin typeface="+mn-lt"/>
              </a:rPr>
              <a:t>Матрица смежности</a:t>
            </a:r>
          </a:p>
          <a:p>
            <a:pPr marL="342900" lvl="0" indent="-342900" hangingPunct="0">
              <a:buFont typeface="Wingdings" panose="05000000000000000000" pitchFamily="2" charset="2"/>
              <a:buChar char="q"/>
            </a:pP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Матрица </a:t>
            </a:r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инцидентности</a:t>
            </a:r>
            <a:endParaRPr lang="ru-RU" sz="2400" b="1" i="1" dirty="0">
              <a:solidFill>
                <a:srgbClr val="C00000"/>
              </a:solidFill>
              <a:latin typeface="+mn-lt"/>
            </a:endParaRPr>
          </a:p>
          <a:p>
            <a:pPr marL="342900" lvl="0" indent="-342900" hangingPunct="0">
              <a:buFont typeface="Wingdings" panose="05000000000000000000" pitchFamily="2" charset="2"/>
              <a:buChar char="q"/>
            </a:pPr>
            <a:r>
              <a:rPr lang="ru-RU" sz="2400" dirty="0">
                <a:latin typeface="+mn-lt"/>
              </a:rPr>
              <a:t>Списки </a:t>
            </a:r>
            <a:r>
              <a:rPr lang="ru-RU" sz="2400" dirty="0" smtClean="0">
                <a:latin typeface="+mn-lt"/>
              </a:rPr>
              <a:t>смежности</a:t>
            </a:r>
            <a:endParaRPr lang="ru-RU" sz="2400" b="1" i="1" dirty="0">
              <a:solidFill>
                <a:srgbClr val="C0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793" y="3013748"/>
                <a:ext cx="8735695" cy="1200329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hangingPunct="0"/>
                <a:r>
                  <a:rPr lang="ru-RU" sz="2400" dirty="0">
                    <a:latin typeface="+mn-lt"/>
                  </a:rPr>
                  <a:t>Матрица </a:t>
                </a:r>
                <a:r>
                  <a:rPr lang="ru-RU" sz="2400" dirty="0" smtClean="0">
                    <a:latin typeface="+mn-lt"/>
                  </a:rPr>
                  <a:t>инцидентности представляет </a:t>
                </a:r>
                <a:r>
                  <a:rPr lang="ru-RU" sz="2400" dirty="0">
                    <a:latin typeface="+mn-lt"/>
                  </a:rPr>
                  <a:t>собой прямоугольную матрицу </a:t>
                </a:r>
                <a:r>
                  <a:rPr lang="en-US" sz="2400" b="1" i="1" dirty="0">
                    <a:latin typeface="+mn-lt"/>
                  </a:rPr>
                  <a:t>B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ru-RU" sz="2400" dirty="0">
                    <a:latin typeface="+mn-lt"/>
                  </a:rPr>
                  <a:t>размером </a:t>
                </a:r>
                <a:r>
                  <a:rPr lang="ru-RU" sz="2400" i="1" dirty="0">
                    <a:latin typeface="+mn-lt"/>
                  </a:rPr>
                  <a:t>n</a:t>
                </a:r>
                <a:r>
                  <a:rPr lang="ru-RU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×</m:t>
                    </m:r>
                  </m:oMath>
                </a14:m>
                <a:r>
                  <a:rPr lang="ru-RU" sz="2400" dirty="0">
                    <a:latin typeface="+mn-lt"/>
                  </a:rPr>
                  <a:t> </a:t>
                </a:r>
                <a:r>
                  <a:rPr lang="ru-RU" sz="2400" i="1" dirty="0">
                    <a:latin typeface="+mn-lt"/>
                  </a:rPr>
                  <a:t>m</a:t>
                </a:r>
                <a:r>
                  <a:rPr lang="ru-RU" sz="2400" dirty="0">
                    <a:latin typeface="+mn-lt"/>
                  </a:rPr>
                  <a:t>, где </a:t>
                </a:r>
                <a:r>
                  <a:rPr lang="ru-RU" sz="2400" i="1" dirty="0">
                    <a:latin typeface="+mn-lt"/>
                  </a:rPr>
                  <a:t>n</a:t>
                </a:r>
                <a:r>
                  <a:rPr lang="ru-RU" sz="2400" dirty="0">
                    <a:latin typeface="+mn-lt"/>
                  </a:rPr>
                  <a:t> – количество вершин графа, а </a:t>
                </a:r>
                <a:r>
                  <a:rPr lang="ru-RU" sz="2400" i="1" dirty="0">
                    <a:latin typeface="+mn-lt"/>
                  </a:rPr>
                  <a:t>m</a:t>
                </a:r>
                <a:r>
                  <a:rPr lang="ru-RU" sz="2400" dirty="0">
                    <a:latin typeface="+mn-lt"/>
                  </a:rPr>
                  <a:t> – количество дуг графа.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93" y="3013748"/>
                <a:ext cx="8735695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974" t="-2985" b="-9453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0820" y="4341088"/>
                <a:ext cx="8753668" cy="2448363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hangingPunct="0"/>
                <a:r>
                  <a:rPr lang="ru-RU" sz="2400" dirty="0">
                    <a:latin typeface="+mn-lt"/>
                  </a:rPr>
                  <a:t>Каждый элемент матрицы инцидентности определяется следующим образом: </a:t>
                </a:r>
              </a:p>
              <a:p>
                <a:pPr hangingPunct="0"/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ru-RU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ru-RU" sz="2400" b="1" dirty="0">
                    <a:solidFill>
                      <a:srgbClr val="C00000"/>
                    </a:solidFill>
                    <a:latin typeface="+mn-lt"/>
                  </a:rPr>
                  <a:t> = 1</a:t>
                </a:r>
                <a:r>
                  <a:rPr lang="ru-RU" sz="2400" dirty="0">
                    <a:latin typeface="+mn-lt"/>
                  </a:rPr>
                  <a:t>, 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2400" dirty="0">
                    <a:latin typeface="+mn-lt"/>
                  </a:rPr>
                  <a:t> является </a:t>
                </a:r>
                <a:r>
                  <a:rPr lang="ru-RU" sz="2400" b="1" i="1" dirty="0">
                    <a:solidFill>
                      <a:srgbClr val="C00000"/>
                    </a:solidFill>
                    <a:latin typeface="+mn-lt"/>
                  </a:rPr>
                  <a:t>начальной</a:t>
                </a:r>
                <a:r>
                  <a:rPr lang="ru-RU" sz="2400" dirty="0">
                    <a:solidFill>
                      <a:srgbClr val="C00000"/>
                    </a:solidFill>
                    <a:latin typeface="+mn-lt"/>
                  </a:rPr>
                  <a:t> </a:t>
                </a:r>
                <a:r>
                  <a:rPr lang="ru-RU" sz="2400" dirty="0">
                    <a:latin typeface="+mn-lt"/>
                  </a:rPr>
                  <a:t>вершиной дуги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ru-RU" sz="2400" dirty="0">
                    <a:latin typeface="+mn-lt"/>
                  </a:rPr>
                  <a:t>, </a:t>
                </a:r>
              </a:p>
              <a:p>
                <a:pPr hangingPunct="0"/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ru-RU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ru-RU" sz="2400" b="1" dirty="0">
                    <a:solidFill>
                      <a:srgbClr val="C00000"/>
                    </a:solidFill>
                    <a:latin typeface="+mn-lt"/>
                  </a:rPr>
                  <a:t> = –1</a:t>
                </a:r>
                <a:r>
                  <a:rPr lang="ru-RU" sz="2400" dirty="0">
                    <a:latin typeface="+mn-lt"/>
                  </a:rPr>
                  <a:t>, 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2400" dirty="0">
                    <a:latin typeface="+mn-lt"/>
                  </a:rPr>
                  <a:t> является </a:t>
                </a:r>
                <a:r>
                  <a:rPr lang="ru-RU" sz="2400" b="1" i="1" dirty="0">
                    <a:solidFill>
                      <a:srgbClr val="C00000"/>
                    </a:solidFill>
                    <a:latin typeface="+mn-lt"/>
                  </a:rPr>
                  <a:t>конечной</a:t>
                </a:r>
                <a:r>
                  <a:rPr lang="ru-RU" sz="2400" dirty="0">
                    <a:latin typeface="+mn-lt"/>
                  </a:rPr>
                  <a:t> вершиной дуги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ru-RU" sz="2400" dirty="0">
                    <a:latin typeface="+mn-lt"/>
                  </a:rPr>
                  <a:t>, </a:t>
                </a:r>
              </a:p>
              <a:p>
                <a:pPr hangingPunct="0"/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ru-RU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ru-RU" sz="2400" b="1" dirty="0">
                    <a:solidFill>
                      <a:srgbClr val="C00000"/>
                    </a:solidFill>
                    <a:latin typeface="+mn-lt"/>
                  </a:rPr>
                  <a:t> = 0</a:t>
                </a:r>
                <a:r>
                  <a:rPr lang="ru-RU" sz="2400" dirty="0">
                    <a:latin typeface="+mn-lt"/>
                  </a:rPr>
                  <a:t>, 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2400" dirty="0">
                    <a:latin typeface="+mn-lt"/>
                  </a:rPr>
                  <a:t> </a:t>
                </a:r>
                <a:r>
                  <a:rPr lang="ru-RU" sz="2400" b="1" i="1" dirty="0">
                    <a:solidFill>
                      <a:srgbClr val="C00000"/>
                    </a:solidFill>
                    <a:latin typeface="+mn-lt"/>
                  </a:rPr>
                  <a:t>не является </a:t>
                </a:r>
                <a:r>
                  <a:rPr lang="ru-RU" sz="2400" dirty="0">
                    <a:latin typeface="+mn-lt"/>
                  </a:rPr>
                  <a:t>концевой вершиной дуги </a:t>
                </a:r>
                <a:r>
                  <a:rPr lang="ru-RU" sz="2400" dirty="0" err="1">
                    <a:latin typeface="+mn-lt"/>
                  </a:rPr>
                  <a:t>дуги</a:t>
                </a:r>
                <a:r>
                  <a:rPr lang="ru-RU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ru-RU" sz="2400" dirty="0">
                    <a:latin typeface="+mn-lt"/>
                  </a:rPr>
                  <a:t> или 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ru-RU" sz="2400" dirty="0">
                    <a:latin typeface="+mn-lt"/>
                  </a:rPr>
                  <a:t>является </a:t>
                </a:r>
                <a:r>
                  <a:rPr lang="ru-RU" sz="2400" b="1" i="1" dirty="0">
                    <a:solidFill>
                      <a:srgbClr val="C00000"/>
                    </a:solidFill>
                    <a:latin typeface="+mn-lt"/>
                  </a:rPr>
                  <a:t>петлей</a:t>
                </a:r>
                <a:r>
                  <a:rPr lang="ru-RU" sz="2400" dirty="0" smtClean="0">
                    <a:latin typeface="+mn-lt"/>
                  </a:rPr>
                  <a:t>.</a:t>
                </a:r>
                <a:endParaRPr lang="ru-RU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20" y="4341088"/>
                <a:ext cx="8753668" cy="2448363"/>
              </a:xfrm>
              <a:prstGeom prst="rect">
                <a:avLst/>
              </a:prstGeom>
              <a:blipFill rotWithShape="1">
                <a:blip r:embed="rId3"/>
                <a:stretch>
                  <a:fillRect l="-972" t="-1478" b="-2463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8834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260648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ПРИМЕР МАТРИЦЫ ИНЦИДЕНЦИЙ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2555776" y="977439"/>
            <a:ext cx="4248472" cy="29393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23528" y="3933056"/>
                <a:ext cx="8640960" cy="26577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/>
                        </a:rPr>
                        <m:t>𝐴</m:t>
                      </m:r>
                      <m:r>
                        <a:rPr lang="ru-RU" sz="2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  <m:e>
                                <m:sSub>
                                  <m:sSubPr>
                                    <m:ctrlPr>
                                      <a:rPr lang="ru-RU" sz="24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24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24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24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24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24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𝟔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24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𝟕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24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𝟖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24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𝟗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24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𝟏𝟎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24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24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24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24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24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24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𝟔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933056"/>
                <a:ext cx="8640960" cy="265777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677637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260648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СПОСОБЫ ОПИСАНИЯ ГРАФОВ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0820" y="947745"/>
            <a:ext cx="8784976" cy="1938992"/>
          </a:xfrm>
          <a:prstGeom prst="rect">
            <a:avLst/>
          </a:prstGeom>
          <a:solidFill>
            <a:srgbClr val="DAEDEF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342900" lvl="0" indent="-342900" hangingPunct="0">
              <a:buFont typeface="Wingdings" panose="05000000000000000000" pitchFamily="2" charset="2"/>
              <a:buChar char="q"/>
            </a:pPr>
            <a:r>
              <a:rPr lang="ru-RU" sz="2400" dirty="0">
                <a:latin typeface="+mn-lt"/>
              </a:rPr>
              <a:t>Перечисление  элементов</a:t>
            </a:r>
          </a:p>
          <a:p>
            <a:pPr marL="342900" lvl="0" indent="-342900" hangingPunct="0">
              <a:buFont typeface="Wingdings" panose="05000000000000000000" pitchFamily="2" charset="2"/>
              <a:buChar char="q"/>
            </a:pPr>
            <a:r>
              <a:rPr lang="ru-RU" sz="2400" dirty="0">
                <a:latin typeface="+mn-lt"/>
              </a:rPr>
              <a:t>Изображение</a:t>
            </a:r>
          </a:p>
          <a:p>
            <a:pPr marL="342900" lvl="0" indent="-342900" hangingPunct="0">
              <a:buFont typeface="Wingdings" panose="05000000000000000000" pitchFamily="2" charset="2"/>
              <a:buChar char="q"/>
            </a:pPr>
            <a:r>
              <a:rPr lang="ru-RU" sz="2400" dirty="0">
                <a:latin typeface="+mn-lt"/>
              </a:rPr>
              <a:t>Матрица смежности</a:t>
            </a:r>
          </a:p>
          <a:p>
            <a:pPr marL="342900" lvl="0" indent="-342900" hangingPunct="0">
              <a:buFont typeface="Wingdings" panose="05000000000000000000" pitchFamily="2" charset="2"/>
              <a:buChar char="q"/>
            </a:pPr>
            <a:r>
              <a:rPr lang="ru-RU" sz="2400" dirty="0">
                <a:latin typeface="+mn-lt"/>
              </a:rPr>
              <a:t>Матрица инцидентности</a:t>
            </a:r>
          </a:p>
          <a:p>
            <a:pPr marL="342900" lvl="0" indent="-342900" hangingPunct="0">
              <a:buFont typeface="Wingdings" panose="05000000000000000000" pitchFamily="2" charset="2"/>
              <a:buChar char="q"/>
            </a:pP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Списки </a:t>
            </a:r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смежности</a:t>
            </a:r>
            <a:endParaRPr lang="ru-RU" sz="24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565" y="3068960"/>
            <a:ext cx="8819485" cy="83099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+mn-lt"/>
              </a:rPr>
              <a:t>Этот способ часто используется для компьютерного представления графов</a:t>
            </a:r>
            <a:endParaRPr lang="en-US" sz="2400" b="1" i="1" dirty="0" smtClean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003" y="4062103"/>
            <a:ext cx="8819485" cy="954107"/>
          </a:xfrm>
          <a:prstGeom prst="rect">
            <a:avLst/>
          </a:prstGeom>
          <a:solidFill>
            <a:srgbClr val="D1F3FF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+mn-lt"/>
              </a:rPr>
              <a:t>Д</a:t>
            </a:r>
            <a:r>
              <a:rPr lang="ru-RU" sz="2800" dirty="0" smtClean="0">
                <a:latin typeface="+mn-lt"/>
              </a:rPr>
              <a:t>ля </a:t>
            </a:r>
            <a:r>
              <a:rPr lang="ru-RU" sz="2800" dirty="0">
                <a:latin typeface="+mn-lt"/>
              </a:rPr>
              <a:t>каждой вершины задается список всех смежных с ней  вершин</a:t>
            </a:r>
            <a:endParaRPr lang="en-US" sz="2800" b="1" i="1" dirty="0" smtClean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5002" y="5157192"/>
            <a:ext cx="88507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В  </a:t>
            </a:r>
            <a:r>
              <a:rPr lang="ru-RU" sz="2400" dirty="0" smtClean="0">
                <a:latin typeface="+mn-lt"/>
              </a:rPr>
              <a:t>программировании </a:t>
            </a:r>
            <a:r>
              <a:rPr lang="ru-RU" sz="2400" dirty="0">
                <a:latin typeface="+mn-lt"/>
              </a:rPr>
              <a:t>списки смежности могут быть реализованы как массив линейных списков. </a:t>
            </a:r>
            <a:r>
              <a:rPr lang="ru-RU" sz="2400" dirty="0" smtClean="0">
                <a:latin typeface="+mn-lt"/>
              </a:rPr>
              <a:t>В списке указывается номер </a:t>
            </a:r>
            <a:r>
              <a:rPr lang="ru-RU" sz="2400" dirty="0">
                <a:latin typeface="+mn-lt"/>
              </a:rPr>
              <a:t>или имя </a:t>
            </a:r>
            <a:r>
              <a:rPr lang="ru-RU" sz="2400" dirty="0" smtClean="0">
                <a:latin typeface="+mn-lt"/>
              </a:rPr>
              <a:t>вершины, а </a:t>
            </a:r>
            <a:r>
              <a:rPr lang="ru-RU" sz="2400" dirty="0">
                <a:latin typeface="+mn-lt"/>
              </a:rPr>
              <a:t>после двоеточия перечисляются все смежные с ней вершины</a:t>
            </a:r>
          </a:p>
        </p:txBody>
      </p:sp>
    </p:spTree>
    <p:extLst>
      <p:ext uri="{BB962C8B-B14F-4D97-AF65-F5344CB8AC3E}">
        <p14:creationId xmlns:p14="http://schemas.microsoft.com/office/powerpoint/2010/main" val="2883919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260648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smtClean="0">
                <a:solidFill>
                  <a:srgbClr val="000000"/>
                </a:solidFill>
                <a:latin typeface="Calibri"/>
              </a:rPr>
              <a:t>ПРИМЕР СПИСКА СМЕЖНОСТИ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5003" y="1052736"/>
                <a:ext cx="8819485" cy="1384995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𝑮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𝑽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𝑬</m:t>
                          </m:r>
                        </m:e>
                      </m:d>
                    </m:oMath>
                  </m:oMathPara>
                </a14:m>
                <a:endParaRPr lang="en-US" sz="2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</a:rPr>
                        <m:t>𝑽</m:t>
                      </m:r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𝟓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𝟔</m:t>
                          </m:r>
                        </m:e>
                      </m:d>
                    </m:oMath>
                  </m:oMathPara>
                </a14:m>
                <a:endParaRPr lang="en-US" sz="2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𝑬</m:t>
                      </m:r>
                      <m:r>
                        <a:rPr lang="en-US" sz="2800" b="1" i="1" smtClean="0">
                          <a:latin typeface="Cambria Math"/>
                        </a:rPr>
                        <m:t>={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𝟓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</a:rPr>
                        <m:t>,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𝟔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</a:rPr>
                        <m:t>,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/>
                            </a:rPr>
                            <m:t>𝟑</m:t>
                          </m:r>
                          <m:r>
                            <a:rPr lang="en-US" sz="2800" b="1" i="1">
                              <a:latin typeface="Cambria Math"/>
                            </a:rPr>
                            <m:t>,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𝟓</m:t>
                          </m:r>
                        </m:e>
                      </m:d>
                      <m:r>
                        <a:rPr lang="en-US" sz="2800" b="1" i="1">
                          <a:latin typeface="Cambria Math"/>
                        </a:rPr>
                        <m:t>,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/>
                            </a:rPr>
                            <m:t>𝟒</m:t>
                          </m:r>
                          <m:r>
                            <a:rPr lang="en-US" sz="2800" b="1" i="1">
                              <a:latin typeface="Cambria Math"/>
                            </a:rPr>
                            <m:t>,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𝟓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2800" b="1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03" y="1052736"/>
                <a:ext cx="8819485" cy="138499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702311" y="3356992"/>
            <a:ext cx="4298500" cy="267765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1: 5</a:t>
            </a:r>
          </a:p>
          <a:p>
            <a:r>
              <a:rPr lang="en-US" sz="2800" b="1" dirty="0" smtClean="0"/>
              <a:t>2: 6</a:t>
            </a:r>
          </a:p>
          <a:p>
            <a:r>
              <a:rPr lang="en-US" sz="2800" b="1" dirty="0" smtClean="0"/>
              <a:t>3: 2, 5</a:t>
            </a:r>
          </a:p>
          <a:p>
            <a:r>
              <a:rPr lang="en-US" sz="2800" b="1" dirty="0" smtClean="0"/>
              <a:t>4: 5</a:t>
            </a:r>
          </a:p>
          <a:p>
            <a:r>
              <a:rPr lang="en-US" sz="2800" b="1" dirty="0" smtClean="0"/>
              <a:t>5: 1, 4</a:t>
            </a:r>
          </a:p>
          <a:p>
            <a:r>
              <a:rPr lang="en-US" sz="2800" b="1" dirty="0" smtClean="0"/>
              <a:t>6: 2</a:t>
            </a:r>
            <a:endParaRPr lang="ru-RU" sz="2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25" y="3356992"/>
            <a:ext cx="403009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598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260648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ТИПОВЫЕ ЗАДАЧИ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68534"/>
            <a:ext cx="4100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+mn-lt"/>
              </a:rPr>
              <a:t>Составьте описание графа: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452031" y="1142583"/>
            <a:ext cx="2520280" cy="23558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4036" y="3678641"/>
            <a:ext cx="86904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Граф задан множеством вершин </a:t>
            </a:r>
            <a:r>
              <a:rPr lang="en-US" sz="2400" b="1" i="1" dirty="0">
                <a:solidFill>
                  <a:srgbClr val="C00000"/>
                </a:solidFill>
                <a:latin typeface="+mn-lt"/>
              </a:rPr>
              <a:t>V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 = {</a:t>
            </a:r>
            <a:r>
              <a:rPr lang="en-US" sz="2400" b="1" i="1" dirty="0">
                <a:solidFill>
                  <a:srgbClr val="C00000"/>
                </a:solidFill>
                <a:latin typeface="+mn-lt"/>
              </a:rPr>
              <a:t>a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,</a:t>
            </a:r>
            <a:r>
              <a:rPr lang="en-US" sz="2400" b="1" i="1" dirty="0">
                <a:solidFill>
                  <a:srgbClr val="C00000"/>
                </a:solidFill>
                <a:latin typeface="+mn-lt"/>
              </a:rPr>
              <a:t>b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,</a:t>
            </a:r>
            <a:r>
              <a:rPr lang="en-US" sz="2400" b="1" i="1" dirty="0">
                <a:solidFill>
                  <a:srgbClr val="C00000"/>
                </a:solidFill>
                <a:latin typeface="+mn-lt"/>
              </a:rPr>
              <a:t>c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,</a:t>
            </a:r>
            <a:r>
              <a:rPr lang="en-US" sz="2400" b="1" i="1" dirty="0">
                <a:solidFill>
                  <a:srgbClr val="C00000"/>
                </a:solidFill>
                <a:latin typeface="+mn-lt"/>
              </a:rPr>
              <a:t>d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,</a:t>
            </a:r>
            <a:r>
              <a:rPr lang="en-US" sz="2400" b="1" i="1" dirty="0">
                <a:solidFill>
                  <a:srgbClr val="C00000"/>
                </a:solidFill>
                <a:latin typeface="+mn-lt"/>
              </a:rPr>
              <a:t>e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,</a:t>
            </a:r>
            <a:r>
              <a:rPr lang="en-US" sz="2400" b="1" i="1" dirty="0">
                <a:solidFill>
                  <a:srgbClr val="C00000"/>
                </a:solidFill>
                <a:latin typeface="+mn-lt"/>
              </a:rPr>
              <a:t>f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 } </a:t>
            </a:r>
            <a:r>
              <a:rPr lang="ru-RU" sz="2400" dirty="0">
                <a:latin typeface="+mn-lt"/>
              </a:rPr>
              <a:t>и множеством ребер  </a:t>
            </a:r>
            <a:r>
              <a:rPr lang="en-US" sz="2400" b="1" i="1" dirty="0">
                <a:solidFill>
                  <a:srgbClr val="C00000"/>
                </a:solidFill>
                <a:latin typeface="+mn-lt"/>
              </a:rPr>
              <a:t>E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 = {(</a:t>
            </a:r>
            <a:r>
              <a:rPr lang="en-US" sz="2400" b="1" i="1" dirty="0">
                <a:solidFill>
                  <a:srgbClr val="C00000"/>
                </a:solidFill>
                <a:latin typeface="+mn-lt"/>
              </a:rPr>
              <a:t>a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,</a:t>
            </a:r>
            <a:r>
              <a:rPr lang="en-US" sz="2400" b="1" i="1" dirty="0">
                <a:solidFill>
                  <a:srgbClr val="C00000"/>
                </a:solidFill>
                <a:latin typeface="+mn-lt"/>
              </a:rPr>
              <a:t>c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),(</a:t>
            </a:r>
            <a:r>
              <a:rPr lang="en-US" sz="2400" b="1" i="1" dirty="0">
                <a:solidFill>
                  <a:srgbClr val="C00000"/>
                </a:solidFill>
                <a:latin typeface="+mn-lt"/>
              </a:rPr>
              <a:t>a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, </a:t>
            </a:r>
            <a:r>
              <a:rPr lang="en-US" sz="2400" b="1" i="1" dirty="0">
                <a:solidFill>
                  <a:srgbClr val="C00000"/>
                </a:solidFill>
                <a:latin typeface="+mn-lt"/>
              </a:rPr>
              <a:t>f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 ),(</a:t>
            </a:r>
            <a:r>
              <a:rPr lang="en-US" sz="2400" b="1" i="1" dirty="0">
                <a:solidFill>
                  <a:srgbClr val="C00000"/>
                </a:solidFill>
                <a:latin typeface="+mn-lt"/>
              </a:rPr>
              <a:t>b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,</a:t>
            </a:r>
            <a:r>
              <a:rPr lang="en-US" sz="2400" b="1" i="1" dirty="0">
                <a:solidFill>
                  <a:srgbClr val="C00000"/>
                </a:solidFill>
                <a:latin typeface="+mn-lt"/>
              </a:rPr>
              <a:t>c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),(</a:t>
            </a:r>
            <a:r>
              <a:rPr lang="en-US" sz="2400" b="1" i="1" dirty="0">
                <a:solidFill>
                  <a:srgbClr val="C00000"/>
                </a:solidFill>
                <a:latin typeface="+mn-lt"/>
              </a:rPr>
              <a:t>c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,</a:t>
            </a:r>
            <a:r>
              <a:rPr lang="en-US" sz="2400" b="1" i="1" dirty="0">
                <a:solidFill>
                  <a:srgbClr val="C00000"/>
                </a:solidFill>
                <a:latin typeface="+mn-lt"/>
              </a:rPr>
              <a:t>d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),(</a:t>
            </a:r>
            <a:r>
              <a:rPr lang="en-US" sz="2400" b="1" i="1" dirty="0">
                <a:solidFill>
                  <a:srgbClr val="C00000"/>
                </a:solidFill>
                <a:latin typeface="+mn-lt"/>
              </a:rPr>
              <a:t>d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, </a:t>
            </a:r>
            <a:r>
              <a:rPr lang="en-US" sz="2400" b="1" i="1" dirty="0">
                <a:solidFill>
                  <a:srgbClr val="C00000"/>
                </a:solidFill>
                <a:latin typeface="+mn-lt"/>
              </a:rPr>
              <a:t>f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 )}</a:t>
            </a:r>
            <a:r>
              <a:rPr lang="ru-RU" sz="2400" dirty="0">
                <a:latin typeface="+mn-lt"/>
              </a:rPr>
              <a:t>. Нарисуйте этот граф, постройте для него матрицы  смежности и инцидентности, списки смежности.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4037" y="5250510"/>
            <a:ext cx="86904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Постройте матрицу инцидентности для графа, заданного списками смежности: </a:t>
            </a:r>
          </a:p>
          <a:p>
            <a:r>
              <a:rPr lang="en-US" sz="2400" b="1" dirty="0">
                <a:latin typeface="+mn-lt"/>
              </a:rPr>
              <a:t>a</a:t>
            </a:r>
            <a:r>
              <a:rPr lang="en-US" sz="2400" dirty="0">
                <a:latin typeface="+mn-lt"/>
              </a:rPr>
              <a:t> : </a:t>
            </a:r>
            <a:r>
              <a:rPr lang="en-US" sz="2400" dirty="0" err="1" smtClean="0">
                <a:latin typeface="+mn-lt"/>
              </a:rPr>
              <a:t>b,d</a:t>
            </a:r>
            <a:r>
              <a:rPr lang="en-US" sz="2400" dirty="0">
                <a:latin typeface="+mn-lt"/>
              </a:rPr>
              <a:t>;   </a:t>
            </a:r>
            <a:r>
              <a:rPr lang="en-US" sz="2400" b="1" dirty="0">
                <a:latin typeface="+mn-lt"/>
              </a:rPr>
              <a:t>b</a:t>
            </a:r>
            <a:r>
              <a:rPr lang="en-US" sz="2400" dirty="0">
                <a:latin typeface="+mn-lt"/>
              </a:rPr>
              <a:t> : </a:t>
            </a:r>
            <a:r>
              <a:rPr lang="en-US" sz="2400" dirty="0" err="1" smtClean="0">
                <a:latin typeface="+mn-lt"/>
              </a:rPr>
              <a:t>a,c,d,f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;  </a:t>
            </a:r>
            <a:r>
              <a:rPr lang="en-US" sz="2400" b="1" dirty="0">
                <a:latin typeface="+mn-lt"/>
              </a:rPr>
              <a:t>c</a:t>
            </a:r>
            <a:r>
              <a:rPr lang="en-US" sz="2400" dirty="0">
                <a:latin typeface="+mn-lt"/>
              </a:rPr>
              <a:t> : </a:t>
            </a:r>
            <a:r>
              <a:rPr lang="en-US" sz="2400" dirty="0" err="1" smtClean="0">
                <a:latin typeface="+mn-lt"/>
              </a:rPr>
              <a:t>b,f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;  </a:t>
            </a:r>
            <a:r>
              <a:rPr lang="en-US" sz="2400" b="1" dirty="0">
                <a:latin typeface="+mn-lt"/>
              </a:rPr>
              <a:t>d</a:t>
            </a:r>
            <a:r>
              <a:rPr lang="en-US" sz="2400" dirty="0">
                <a:latin typeface="+mn-lt"/>
              </a:rPr>
              <a:t> : </a:t>
            </a:r>
            <a:r>
              <a:rPr lang="en-US" sz="2400" dirty="0" err="1" smtClean="0">
                <a:latin typeface="+mn-lt"/>
              </a:rPr>
              <a:t>a,b,f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;  </a:t>
            </a:r>
            <a:r>
              <a:rPr lang="en-US" sz="2400" b="1" dirty="0">
                <a:latin typeface="+mn-lt"/>
              </a:rPr>
              <a:t>e</a:t>
            </a:r>
            <a:r>
              <a:rPr lang="en-US" sz="2400" dirty="0">
                <a:latin typeface="+mn-lt"/>
              </a:rPr>
              <a:t> : ;   </a:t>
            </a:r>
            <a:r>
              <a:rPr lang="en-US" sz="2400" b="1" dirty="0">
                <a:latin typeface="+mn-lt"/>
              </a:rPr>
              <a:t>f</a:t>
            </a:r>
            <a:r>
              <a:rPr lang="en-US" sz="2400" dirty="0">
                <a:latin typeface="+mn-lt"/>
              </a:rPr>
              <a:t> : </a:t>
            </a:r>
            <a:r>
              <a:rPr lang="en-US" sz="2400" dirty="0" err="1" smtClean="0">
                <a:latin typeface="+mn-lt"/>
              </a:rPr>
              <a:t>b,c,d</a:t>
            </a:r>
            <a:r>
              <a:rPr lang="en-US" sz="2400" dirty="0">
                <a:latin typeface="+mn-lt"/>
              </a:rPr>
              <a:t>.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816200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7504" y="260648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ВВЕДЕНИЕ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052736"/>
            <a:ext cx="885698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n-lt"/>
              </a:rPr>
              <a:t>На практике часто бывает полезно изобразить структуру системы в виде рисунков, составленных из точек (вершин) и линий (ребер), соединяющих определенные пары этих вершин и представляющих связи между ними.  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Такие 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рисунки </a:t>
            </a:r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известны 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под общим названием графов.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4221088"/>
            <a:ext cx="884091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Граф-модели </a:t>
            </a:r>
            <a:r>
              <a:rPr lang="ru-RU" dirty="0" smtClean="0"/>
              <a:t>применяются для  </a:t>
            </a:r>
            <a:r>
              <a:rPr lang="ru-RU" dirty="0"/>
              <a:t>эффективного  использования  ресурсов </a:t>
            </a:r>
            <a:r>
              <a:rPr lang="ru-RU" dirty="0" smtClean="0"/>
              <a:t>вычислительной системы </a:t>
            </a:r>
            <a:r>
              <a:rPr lang="ru-RU" dirty="0"/>
              <a:t>(оптимизация  использования  памяти, </a:t>
            </a:r>
            <a:r>
              <a:rPr lang="ru-RU" dirty="0" smtClean="0"/>
              <a:t>уменьшение </a:t>
            </a:r>
            <a:r>
              <a:rPr lang="ru-RU" dirty="0"/>
              <a:t>обменов </a:t>
            </a:r>
            <a:r>
              <a:rPr lang="ru-RU" dirty="0" smtClean="0"/>
              <a:t>между оперативной </a:t>
            </a:r>
            <a:r>
              <a:rPr lang="ru-RU" dirty="0"/>
              <a:t>и внешней памятью и т.д.), организации больших массивов информации </a:t>
            </a:r>
            <a:r>
              <a:rPr lang="ru-RU" dirty="0" smtClean="0"/>
              <a:t>(графы данных для повышения эффективности </a:t>
            </a:r>
            <a:r>
              <a:rPr lang="ru-RU" dirty="0"/>
              <a:t>информационного  поиска), </a:t>
            </a:r>
            <a:r>
              <a:rPr lang="ru-RU" dirty="0" smtClean="0"/>
              <a:t>повышения эффективности работы компьютерных систем (</a:t>
            </a:r>
            <a:r>
              <a:rPr lang="ru-RU" dirty="0"/>
              <a:t>распределение </a:t>
            </a:r>
            <a:r>
              <a:rPr lang="ru-RU" dirty="0" smtClean="0"/>
              <a:t>процессоров</a:t>
            </a:r>
            <a:r>
              <a:rPr lang="ru-RU" dirty="0"/>
              <a:t>, </a:t>
            </a:r>
            <a:r>
              <a:rPr lang="ru-RU" dirty="0" smtClean="0"/>
              <a:t>обмен </a:t>
            </a:r>
            <a:r>
              <a:rPr lang="ru-RU" dirty="0"/>
              <a:t>сообщениями между </a:t>
            </a:r>
            <a:r>
              <a:rPr lang="ru-RU" dirty="0" smtClean="0"/>
              <a:t>ними, </a:t>
            </a:r>
            <a:r>
              <a:rPr lang="ru-RU" dirty="0"/>
              <a:t>синхронизация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2852936"/>
            <a:ext cx="8739216" cy="1200329"/>
          </a:xfrm>
          <a:prstGeom prst="rect">
            <a:avLst/>
          </a:prstGeom>
          <a:solidFill>
            <a:srgbClr val="CCFFFF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ru-RU" sz="2400" dirty="0">
                <a:latin typeface="+mn-lt"/>
              </a:rPr>
              <a:t>Граф  –  это  множество  точек,  называемых  </a:t>
            </a:r>
            <a:r>
              <a:rPr lang="ru-RU" sz="2400" b="1" dirty="0">
                <a:latin typeface="+mn-lt"/>
              </a:rPr>
              <a:t>вершинами</a:t>
            </a:r>
            <a:r>
              <a:rPr lang="ru-RU" sz="2400" dirty="0">
                <a:latin typeface="+mn-lt"/>
              </a:rPr>
              <a:t>,  и    множество линий, называемых </a:t>
            </a:r>
            <a:r>
              <a:rPr lang="ru-RU" sz="2400" b="1" dirty="0">
                <a:latin typeface="+mn-lt"/>
              </a:rPr>
              <a:t>ребрами</a:t>
            </a:r>
            <a:r>
              <a:rPr lang="ru-RU" sz="2400" dirty="0">
                <a:latin typeface="+mn-lt"/>
              </a:rPr>
              <a:t>, которые соединяют пары вершин (или вершину саму  с  собой).</a:t>
            </a:r>
          </a:p>
        </p:txBody>
      </p:sp>
    </p:spTree>
    <p:extLst>
      <p:ext uri="{BB962C8B-B14F-4D97-AF65-F5344CB8AC3E}">
        <p14:creationId xmlns:p14="http://schemas.microsoft.com/office/powerpoint/2010/main" val="1455443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260648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ПРЕДМЕТ И ЗАДАЧИ ТЕОРИИ ГРАФОВ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268760"/>
            <a:ext cx="8784976" cy="5262979"/>
          </a:xfrm>
          <a:prstGeom prst="rect">
            <a:avLst/>
          </a:prstGeom>
          <a:solidFill>
            <a:srgbClr val="DAEDEF"/>
          </a:solidFill>
          <a:ln w="22225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 hangingPunct="0">
              <a:buFont typeface="Wingdings" panose="05000000000000000000" pitchFamily="2" charset="2"/>
              <a:buChar char="q"/>
            </a:pPr>
            <a:r>
              <a:rPr lang="ru-RU" sz="2800" dirty="0">
                <a:latin typeface="+mn-lt"/>
              </a:rPr>
              <a:t>Определения. Основные понятия. Способы задания </a:t>
            </a:r>
            <a:r>
              <a:rPr lang="ru-RU" sz="2800" dirty="0" smtClean="0">
                <a:latin typeface="+mn-lt"/>
              </a:rPr>
              <a:t>графов</a:t>
            </a:r>
          </a:p>
          <a:p>
            <a:pPr marL="342900" indent="-342900" hangingPunct="0">
              <a:buFont typeface="Wingdings" panose="05000000000000000000" pitchFamily="2" charset="2"/>
              <a:buChar char="q"/>
            </a:pPr>
            <a:r>
              <a:rPr lang="ru-RU" sz="2800" dirty="0">
                <a:latin typeface="+mn-lt"/>
              </a:rPr>
              <a:t>Основные типы </a:t>
            </a:r>
            <a:r>
              <a:rPr lang="ru-RU" sz="2800" dirty="0" smtClean="0">
                <a:latin typeface="+mn-lt"/>
              </a:rPr>
              <a:t>графов</a:t>
            </a:r>
          </a:p>
          <a:p>
            <a:pPr marL="342900" indent="-342900" hangingPunct="0">
              <a:buFont typeface="Wingdings" panose="05000000000000000000" pitchFamily="2" charset="2"/>
              <a:buChar char="q"/>
            </a:pPr>
            <a:r>
              <a:rPr lang="ru-RU" sz="2800" dirty="0">
                <a:latin typeface="+mn-lt"/>
              </a:rPr>
              <a:t>Операции над </a:t>
            </a:r>
            <a:r>
              <a:rPr lang="ru-RU" sz="2800" dirty="0" smtClean="0">
                <a:latin typeface="+mn-lt"/>
              </a:rPr>
              <a:t>графами</a:t>
            </a:r>
          </a:p>
          <a:p>
            <a:pPr marL="342900" indent="-342900" hangingPunct="0">
              <a:buFont typeface="Wingdings" panose="05000000000000000000" pitchFamily="2" charset="2"/>
              <a:buChar char="q"/>
            </a:pPr>
            <a:r>
              <a:rPr lang="ru-RU" sz="2800" dirty="0">
                <a:latin typeface="+mn-lt"/>
              </a:rPr>
              <a:t>Маршруты, цепи, </a:t>
            </a:r>
            <a:r>
              <a:rPr lang="ru-RU" sz="2800" dirty="0" smtClean="0">
                <a:latin typeface="+mn-lt"/>
              </a:rPr>
              <a:t>циклы</a:t>
            </a:r>
          </a:p>
          <a:p>
            <a:pPr marL="342900" indent="-342900" hangingPunct="0">
              <a:buFont typeface="Wingdings" panose="05000000000000000000" pitchFamily="2" charset="2"/>
              <a:buChar char="q"/>
            </a:pPr>
            <a:r>
              <a:rPr lang="ru-RU" sz="2800" dirty="0">
                <a:latin typeface="+mn-lt"/>
              </a:rPr>
              <a:t>Задача о кратчайшем пути. Алгоритм </a:t>
            </a:r>
            <a:r>
              <a:rPr lang="ru-RU" sz="2800" dirty="0" err="1" smtClean="0">
                <a:latin typeface="+mn-lt"/>
              </a:rPr>
              <a:t>Дейкстры</a:t>
            </a:r>
            <a:endParaRPr lang="ru-RU" sz="2800" dirty="0">
              <a:latin typeface="+mn-lt"/>
            </a:endParaRPr>
          </a:p>
          <a:p>
            <a:pPr marL="342900" indent="-342900" hangingPunct="0">
              <a:buFont typeface="Wingdings" panose="05000000000000000000" pitchFamily="2" charset="2"/>
              <a:buChar char="q"/>
            </a:pPr>
            <a:r>
              <a:rPr lang="ru-RU" sz="2800" dirty="0" err="1">
                <a:latin typeface="+mn-lt"/>
              </a:rPr>
              <a:t>Остовное</a:t>
            </a:r>
            <a:r>
              <a:rPr lang="ru-RU" sz="2800" dirty="0">
                <a:latin typeface="+mn-lt"/>
              </a:rPr>
              <a:t> дерево. Алгоритм </a:t>
            </a:r>
            <a:r>
              <a:rPr lang="ru-RU" sz="2800" dirty="0" err="1">
                <a:latin typeface="+mn-lt"/>
              </a:rPr>
              <a:t>Краскала</a:t>
            </a:r>
            <a:r>
              <a:rPr lang="ru-RU" sz="2800" dirty="0">
                <a:latin typeface="+mn-lt"/>
              </a:rPr>
              <a:t> построения минимального </a:t>
            </a:r>
            <a:r>
              <a:rPr lang="ru-RU" sz="2800" dirty="0" err="1">
                <a:latin typeface="+mn-lt"/>
              </a:rPr>
              <a:t>остовного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smtClean="0">
                <a:latin typeface="+mn-lt"/>
              </a:rPr>
              <a:t>дерева</a:t>
            </a:r>
          </a:p>
          <a:p>
            <a:pPr marL="342900" indent="-342900" hangingPunct="0">
              <a:buFont typeface="Wingdings" panose="05000000000000000000" pitchFamily="2" charset="2"/>
              <a:buChar char="q"/>
            </a:pPr>
            <a:r>
              <a:rPr lang="ru-RU" sz="2800" dirty="0" err="1">
                <a:latin typeface="+mn-lt"/>
              </a:rPr>
              <a:t>Эйлеровы</a:t>
            </a:r>
            <a:r>
              <a:rPr lang="ru-RU" sz="2800" dirty="0">
                <a:latin typeface="+mn-lt"/>
              </a:rPr>
              <a:t> и гамильтоновы </a:t>
            </a:r>
            <a:r>
              <a:rPr lang="ru-RU" sz="2800" dirty="0" smtClean="0">
                <a:latin typeface="+mn-lt"/>
              </a:rPr>
              <a:t>графы</a:t>
            </a:r>
          </a:p>
          <a:p>
            <a:pPr marL="342900" indent="-342900" hangingPunct="0">
              <a:buFont typeface="Wingdings" panose="05000000000000000000" pitchFamily="2" charset="2"/>
              <a:buChar char="q"/>
            </a:pPr>
            <a:r>
              <a:rPr lang="ru-RU" sz="2800" dirty="0">
                <a:latin typeface="+mn-lt"/>
              </a:rPr>
              <a:t>Раскраска </a:t>
            </a:r>
            <a:r>
              <a:rPr lang="ru-RU" sz="2800" dirty="0" smtClean="0">
                <a:latin typeface="+mn-lt"/>
              </a:rPr>
              <a:t>графов</a:t>
            </a:r>
          </a:p>
          <a:p>
            <a:pPr marL="342900" indent="-342900" hangingPunct="0"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+mn-lt"/>
              </a:rPr>
              <a:t>Задача о максимальном потоке</a:t>
            </a:r>
          </a:p>
          <a:p>
            <a:pPr marL="342900" indent="-342900" hangingPunct="0">
              <a:buFont typeface="Wingdings" panose="05000000000000000000" pitchFamily="2" charset="2"/>
              <a:buChar char="q"/>
            </a:pPr>
            <a:r>
              <a:rPr lang="ru-RU" sz="2800" dirty="0" smtClean="0">
                <a:effectLst/>
                <a:latin typeface="+mn-lt"/>
              </a:rPr>
              <a:t>Задача о коммивояжере</a:t>
            </a:r>
            <a:endParaRPr lang="ru-RU" sz="280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7824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33772" y="116632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ПОНЯТИЕ ГРАФА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4016" y="824518"/>
            <a:ext cx="8856984" cy="461665"/>
          </a:xfrm>
          <a:prstGeom prst="rect">
            <a:avLst/>
          </a:prstGeom>
          <a:solidFill>
            <a:srgbClr val="DAEDEF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ru-RU" sz="2400" dirty="0">
                <a:latin typeface="+mn-lt"/>
              </a:rPr>
              <a:t>Основной объект теории графов — граф и его обобщения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44" y="1412776"/>
            <a:ext cx="3600401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3923929" y="1484783"/>
            <a:ext cx="5077072" cy="2808313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4"/>
          <a:stretch>
            <a:fillRect/>
          </a:stretch>
        </p:blipFill>
        <p:spPr>
          <a:xfrm>
            <a:off x="144015" y="4437112"/>
            <a:ext cx="3631229" cy="2232248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5"/>
          <a:stretch>
            <a:fillRect/>
          </a:stretch>
        </p:blipFill>
        <p:spPr>
          <a:xfrm>
            <a:off x="5218417" y="4437112"/>
            <a:ext cx="377605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8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33772" y="116632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ПОНЯТИЕ ГРАФА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4016" y="824518"/>
            <a:ext cx="8856984" cy="1200329"/>
          </a:xfrm>
          <a:prstGeom prst="rect">
            <a:avLst/>
          </a:prstGeom>
          <a:solidFill>
            <a:srgbClr val="DAEDEF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ru-RU" sz="2400" dirty="0">
                <a:latin typeface="+mn-lt"/>
              </a:rPr>
              <a:t>Геометрическое  представление  графа  —  это  схемы,  состоящие  из  точек  и соединяющих эти точки отрезков прямых или кривых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2"/>
          <a:stretch>
            <a:fillRect/>
          </a:stretch>
        </p:blipFill>
        <p:spPr>
          <a:xfrm>
            <a:off x="144016" y="2185479"/>
            <a:ext cx="3563888" cy="2449655"/>
          </a:xfrm>
          <a:prstGeom prst="rect">
            <a:avLst/>
          </a:prstGeom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1350709" y="4321745"/>
            <a:ext cx="2592288" cy="468052"/>
          </a:xfrm>
          <a:prstGeom prst="wedgeRoundRectCallout">
            <a:avLst>
              <a:gd name="adj1" fmla="val 26911"/>
              <a:gd name="adj2" fmla="val -228488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Вершины графа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1547664" y="2157103"/>
            <a:ext cx="2198378" cy="468052"/>
          </a:xfrm>
          <a:prstGeom prst="wedgeRoundRectCallout">
            <a:avLst>
              <a:gd name="adj1" fmla="val -25507"/>
              <a:gd name="adj2" fmla="val 116995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Ребра графа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4" name="Рисунок 13"/>
          <p:cNvPicPr/>
          <p:nvPr/>
        </p:nvPicPr>
        <p:blipFill rotWithShape="1">
          <a:blip r:embed="rId3"/>
          <a:srcRect b="13010"/>
          <a:stretch/>
        </p:blipFill>
        <p:spPr>
          <a:xfrm>
            <a:off x="4427984" y="2291445"/>
            <a:ext cx="4573016" cy="1991798"/>
          </a:xfrm>
          <a:prstGeom prst="rect">
            <a:avLst/>
          </a:prstGeom>
        </p:spPr>
      </p:pic>
      <p:sp>
        <p:nvSpPr>
          <p:cNvPr id="15" name="Скругленная прямоугольная выноска 14"/>
          <p:cNvSpPr/>
          <p:nvPr/>
        </p:nvSpPr>
        <p:spPr>
          <a:xfrm>
            <a:off x="4132417" y="4321745"/>
            <a:ext cx="2286508" cy="468052"/>
          </a:xfrm>
          <a:prstGeom prst="wedgeRoundRectCallout">
            <a:avLst>
              <a:gd name="adj1" fmla="val -21257"/>
              <a:gd name="adj2" fmla="val -113327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Нулевой граф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6503963" y="4321745"/>
            <a:ext cx="2484784" cy="468052"/>
          </a:xfrm>
          <a:prstGeom prst="wedgeRoundRectCallout">
            <a:avLst>
              <a:gd name="adj1" fmla="val 16522"/>
              <a:gd name="adj2" fmla="val -92762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Неполный граф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5760" y="5013176"/>
            <a:ext cx="8856984" cy="830997"/>
          </a:xfrm>
          <a:prstGeom prst="rect">
            <a:avLst/>
          </a:prstGeom>
          <a:solidFill>
            <a:srgbClr val="DAEDEF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ru-RU" sz="2400" dirty="0">
                <a:latin typeface="+mn-lt"/>
              </a:rPr>
              <a:t>схема, состоящая из «изолированных» вершин, называется 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нулевым</a:t>
            </a:r>
            <a:r>
              <a:rPr lang="ru-RU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400" dirty="0">
                <a:latin typeface="+mn-lt"/>
              </a:rPr>
              <a:t>графом. 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1160" y="5949280"/>
            <a:ext cx="8856984" cy="830997"/>
          </a:xfrm>
          <a:prstGeom prst="rect">
            <a:avLst/>
          </a:prstGeom>
          <a:solidFill>
            <a:srgbClr val="DAEDEF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ru-RU" sz="2400" dirty="0">
                <a:latin typeface="+mn-lt"/>
              </a:rPr>
              <a:t>Графы,  в которых </a:t>
            </a:r>
            <a:r>
              <a:rPr lang="ru-RU" sz="2400" dirty="0" smtClean="0">
                <a:latin typeface="+mn-lt"/>
              </a:rPr>
              <a:t>построены </a:t>
            </a:r>
            <a:r>
              <a:rPr lang="ru-RU" sz="2400" dirty="0">
                <a:latin typeface="+mn-lt"/>
              </a:rPr>
              <a:t>не </a:t>
            </a:r>
            <a:r>
              <a:rPr lang="ru-RU" sz="2400" dirty="0" smtClean="0">
                <a:latin typeface="+mn-lt"/>
              </a:rPr>
              <a:t>все </a:t>
            </a:r>
            <a:r>
              <a:rPr lang="ru-RU" sz="2400" dirty="0">
                <a:latin typeface="+mn-lt"/>
              </a:rPr>
              <a:t>возможные </a:t>
            </a:r>
            <a:r>
              <a:rPr lang="ru-RU" sz="2400" dirty="0" err="1">
                <a:latin typeface="+mn-lt"/>
              </a:rPr>
              <a:t>рѐбра</a:t>
            </a:r>
            <a:r>
              <a:rPr lang="ru-RU" sz="2400" dirty="0">
                <a:latin typeface="+mn-lt"/>
              </a:rPr>
              <a:t>, называются 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неполными</a:t>
            </a:r>
            <a:r>
              <a:rPr lang="ru-RU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400" dirty="0">
                <a:latin typeface="+mn-lt"/>
              </a:rPr>
              <a:t>графами</a:t>
            </a:r>
          </a:p>
        </p:txBody>
      </p:sp>
    </p:spTree>
    <p:extLst>
      <p:ext uri="{BB962C8B-B14F-4D97-AF65-F5344CB8AC3E}">
        <p14:creationId xmlns:p14="http://schemas.microsoft.com/office/powerpoint/2010/main" val="19911129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33772" y="116632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ПОНЯТИЕ ГРАФА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4016" y="824518"/>
            <a:ext cx="8856984" cy="1569660"/>
          </a:xfrm>
          <a:prstGeom prst="rect">
            <a:avLst/>
          </a:prstGeom>
          <a:solidFill>
            <a:srgbClr val="DAEDEF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ru-RU" sz="2400" dirty="0">
                <a:latin typeface="+mn-lt"/>
              </a:rPr>
              <a:t>При  изображении  графов  на  рисунках  или  схемах  отрезки  могут  быть прямолинейными  или  криволинейными.  Длины  отрезков  и  расположение  точек произвольны.</a:t>
            </a:r>
          </a:p>
        </p:txBody>
      </p:sp>
      <p:pic>
        <p:nvPicPr>
          <p:cNvPr id="19" name="Рисунок 18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2636912"/>
            <a:ext cx="8464613" cy="25922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3772" y="5517232"/>
            <a:ext cx="87672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+mn-lt"/>
              </a:rPr>
              <a:t>все три фигуры </a:t>
            </a:r>
            <a:r>
              <a:rPr lang="ru-RU" sz="2800" dirty="0" smtClean="0">
                <a:latin typeface="+mn-lt"/>
              </a:rPr>
              <a:t>изображают </a:t>
            </a:r>
            <a:r>
              <a:rPr lang="ru-RU" sz="2800" dirty="0">
                <a:latin typeface="+mn-lt"/>
              </a:rPr>
              <a:t>один и тот же граф</a:t>
            </a:r>
          </a:p>
        </p:txBody>
      </p:sp>
    </p:spTree>
    <p:extLst>
      <p:ext uri="{BB962C8B-B14F-4D97-AF65-F5344CB8AC3E}">
        <p14:creationId xmlns:p14="http://schemas.microsoft.com/office/powerpoint/2010/main" val="2352464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7504" y="260648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ОСНОВНЫЕ ОПРЕДЕЛЕНИЯ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044" y="4005064"/>
            <a:ext cx="8856984" cy="2677656"/>
          </a:xfrm>
          <a:prstGeom prst="rect">
            <a:avLst/>
          </a:prstGeom>
          <a:solidFill>
            <a:srgbClr val="DAEDEF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Связи между элементами изображаются на графе линиями. Если линия 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направленная</a:t>
            </a:r>
            <a:r>
              <a:rPr lang="ru-RU" sz="2400" dirty="0">
                <a:latin typeface="+mn-lt"/>
              </a:rPr>
              <a:t>, то она называется 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дугой</a:t>
            </a:r>
            <a:r>
              <a:rPr lang="ru-RU" sz="2400" dirty="0">
                <a:latin typeface="+mn-lt"/>
              </a:rPr>
              <a:t>. Если нет, то это 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ребро</a:t>
            </a:r>
            <a:r>
              <a:rPr lang="ru-RU" sz="2400" dirty="0">
                <a:latin typeface="+mn-lt"/>
              </a:rPr>
              <a:t>.   </a:t>
            </a:r>
          </a:p>
          <a:p>
            <a:pPr hangingPunct="0"/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Изолированные</a:t>
            </a: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400" dirty="0">
                <a:latin typeface="+mn-lt"/>
              </a:rPr>
              <a:t>вершины — это такие вершины, которые не имеют инцидентных </a:t>
            </a:r>
            <a:r>
              <a:rPr lang="ru-RU" sz="2400" dirty="0" err="1" smtClean="0">
                <a:latin typeface="+mn-lt"/>
              </a:rPr>
              <a:t>рѐбер</a:t>
            </a:r>
            <a:endParaRPr lang="ru-RU" sz="2400" dirty="0" smtClean="0">
              <a:latin typeface="+mn-lt"/>
            </a:endParaRPr>
          </a:p>
          <a:p>
            <a:pPr hangingPunct="0"/>
            <a:r>
              <a:rPr lang="ru-RU" sz="2400" b="1" dirty="0">
                <a:solidFill>
                  <a:srgbClr val="C00000"/>
                </a:solidFill>
                <a:latin typeface="+mn-lt"/>
              </a:rPr>
              <a:t>Висячие</a:t>
            </a:r>
            <a:r>
              <a:rPr lang="ru-RU" sz="2400" dirty="0">
                <a:latin typeface="+mn-lt"/>
              </a:rPr>
              <a:t>  вершины  —  это  такие  вершины, которые  имеют  только  одно  инцидентное  ребро. 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968534"/>
            <a:ext cx="3600400" cy="291974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4491794" y="1011960"/>
            <a:ext cx="557658" cy="58315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506008" y="1000179"/>
            <a:ext cx="557658" cy="58315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540048" y="1979428"/>
            <a:ext cx="557658" cy="58315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506008" y="2675131"/>
            <a:ext cx="557658" cy="58315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491794" y="1979428"/>
            <a:ext cx="557658" cy="58315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049452" y="1291754"/>
            <a:ext cx="145655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751067" y="1583331"/>
            <a:ext cx="1" cy="39609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8" idx="2"/>
          </p:cNvCxnSpPr>
          <p:nvPr/>
        </p:nvCxnSpPr>
        <p:spPr>
          <a:xfrm>
            <a:off x="5033394" y="2269486"/>
            <a:ext cx="506654" cy="151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9" idx="1"/>
          </p:cNvCxnSpPr>
          <p:nvPr/>
        </p:nvCxnSpPr>
        <p:spPr>
          <a:xfrm>
            <a:off x="6042172" y="2436134"/>
            <a:ext cx="545503" cy="32439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8" idx="7"/>
          </p:cNvCxnSpPr>
          <p:nvPr/>
        </p:nvCxnSpPr>
        <p:spPr>
          <a:xfrm flipH="1">
            <a:off x="6016039" y="1463688"/>
            <a:ext cx="489969" cy="6011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9" idx="0"/>
          </p:cNvCxnSpPr>
          <p:nvPr/>
        </p:nvCxnSpPr>
        <p:spPr>
          <a:xfrm flipH="1">
            <a:off x="6784837" y="1624303"/>
            <a:ext cx="2366" cy="10508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Скругленная прямоугольная выноска 44"/>
          <p:cNvSpPr/>
          <p:nvPr/>
        </p:nvSpPr>
        <p:spPr>
          <a:xfrm>
            <a:off x="7380312" y="968535"/>
            <a:ext cx="1440160" cy="495154"/>
          </a:xfrm>
          <a:prstGeom prst="wedgeRoundRectCallout">
            <a:avLst>
              <a:gd name="adj1" fmla="val -65612"/>
              <a:gd name="adj2" fmla="val 1180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вершина</a:t>
            </a:r>
            <a:endParaRPr lang="ru-RU" dirty="0"/>
          </a:p>
        </p:txBody>
      </p:sp>
      <p:sp>
        <p:nvSpPr>
          <p:cNvPr id="46" name="Скругленная прямоугольная выноска 45"/>
          <p:cNvSpPr/>
          <p:nvPr/>
        </p:nvSpPr>
        <p:spPr>
          <a:xfrm>
            <a:off x="7093819" y="1902140"/>
            <a:ext cx="1440160" cy="495154"/>
          </a:xfrm>
          <a:prstGeom prst="wedgeRoundRectCallout">
            <a:avLst>
              <a:gd name="adj1" fmla="val -65612"/>
              <a:gd name="adj2" fmla="val 1180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ребро</a:t>
            </a:r>
            <a:endParaRPr lang="ru-RU" dirty="0"/>
          </a:p>
        </p:txBody>
      </p:sp>
      <p:sp>
        <p:nvSpPr>
          <p:cNvPr id="47" name="Скругленная прямоугольная выноска 46"/>
          <p:cNvSpPr/>
          <p:nvPr/>
        </p:nvSpPr>
        <p:spPr>
          <a:xfrm>
            <a:off x="4751067" y="3010705"/>
            <a:ext cx="1440160" cy="495154"/>
          </a:xfrm>
          <a:prstGeom prst="wedgeRoundRectCallout">
            <a:avLst>
              <a:gd name="adj1" fmla="val 52017"/>
              <a:gd name="adj2" fmla="val -13204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mtClean="0"/>
              <a:t>дуга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676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260648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ОПРЕДЕЛЕНИЕ ГРАФА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820" y="2636912"/>
            <a:ext cx="8784976" cy="1569660"/>
          </a:xfrm>
          <a:prstGeom prst="rect">
            <a:avLst/>
          </a:prstGeom>
          <a:solidFill>
            <a:srgbClr val="DAEDEF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ru-RU" sz="2400" dirty="0">
                <a:latin typeface="+mn-lt"/>
              </a:rPr>
              <a:t>Ребро  и  любая  из  его  двух  вершин  называются  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инцидентными</a:t>
            </a:r>
            <a:r>
              <a:rPr lang="ru-RU" sz="2400" dirty="0">
                <a:latin typeface="+mn-lt"/>
              </a:rPr>
              <a:t>. </a:t>
            </a:r>
            <a:endParaRPr lang="ru-RU" sz="2400" dirty="0" smtClean="0">
              <a:latin typeface="+mn-lt"/>
            </a:endParaRPr>
          </a:p>
          <a:p>
            <a:pPr hangingPunct="0"/>
            <a:r>
              <a:rPr lang="ru-RU" sz="2400" dirty="0">
                <a:latin typeface="+mn-lt"/>
              </a:rPr>
              <a:t>Под  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степенью</a:t>
            </a:r>
            <a:r>
              <a:rPr lang="ru-RU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400" dirty="0">
                <a:latin typeface="+mn-lt"/>
              </a:rPr>
              <a:t>вершины подразумевается количество инцидентных ей </a:t>
            </a:r>
            <a:r>
              <a:rPr lang="ru-RU" sz="2400" dirty="0" err="1" smtClean="0">
                <a:latin typeface="+mn-lt"/>
              </a:rPr>
              <a:t>рѐбер</a:t>
            </a:r>
            <a:endParaRPr lang="ru-RU" sz="2400" dirty="0" smtClean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0820" y="947745"/>
            <a:ext cx="8784976" cy="1569660"/>
          </a:xfrm>
          <a:prstGeom prst="rect">
            <a:avLst/>
          </a:prstGeom>
          <a:solidFill>
            <a:srgbClr val="DAEDEF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ru-RU" sz="2400" dirty="0">
                <a:latin typeface="+mn-lt"/>
              </a:rPr>
              <a:t>Графом 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G(V, E)</a:t>
            </a:r>
            <a:r>
              <a:rPr lang="ru-RU" sz="2400" dirty="0">
                <a:latin typeface="+mn-lt"/>
              </a:rPr>
              <a:t> называется 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совокупность</a:t>
            </a:r>
            <a:r>
              <a:rPr lang="ru-RU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400" dirty="0">
                <a:latin typeface="+mn-lt"/>
              </a:rPr>
              <a:t>двух множеств </a:t>
            </a:r>
            <a:r>
              <a:rPr lang="ru-RU" sz="2400" dirty="0" smtClean="0">
                <a:latin typeface="+mn-lt"/>
              </a:rPr>
              <a:t>— </a:t>
            </a:r>
            <a:r>
              <a:rPr lang="ru-RU" sz="2400" dirty="0">
                <a:latin typeface="+mn-lt"/>
              </a:rPr>
              <a:t>непустого множества 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V (множества вершин)</a:t>
            </a:r>
            <a:r>
              <a:rPr lang="ru-RU" sz="2400" dirty="0">
                <a:latin typeface="+mn-lt"/>
              </a:rPr>
              <a:t> и множества E двухэлементных подмножеств множества V 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(E </a:t>
            </a:r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— 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множество </a:t>
            </a:r>
            <a:r>
              <a:rPr lang="ru-RU" sz="2400" b="1" i="1" dirty="0" err="1">
                <a:solidFill>
                  <a:srgbClr val="C00000"/>
                </a:solidFill>
                <a:latin typeface="+mn-lt"/>
              </a:rPr>
              <a:t>рѐбер</a:t>
            </a:r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)</a:t>
            </a:r>
            <a:endParaRPr lang="ru-RU" sz="2400" b="1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5" name="Рисунок 34"/>
          <p:cNvPicPr/>
          <p:nvPr/>
        </p:nvPicPr>
        <p:blipFill>
          <a:blip r:embed="rId2"/>
          <a:stretch>
            <a:fillRect/>
          </a:stretch>
        </p:blipFill>
        <p:spPr>
          <a:xfrm>
            <a:off x="210819" y="4365104"/>
            <a:ext cx="4377189" cy="2160240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4715008" y="4365104"/>
            <a:ext cx="4280788" cy="1200329"/>
          </a:xfrm>
          <a:prstGeom prst="rect">
            <a:avLst/>
          </a:prstGeom>
          <a:solidFill>
            <a:srgbClr val="DAEDEF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ru-RU" sz="2400" dirty="0">
                <a:latin typeface="+mn-lt"/>
              </a:rPr>
              <a:t>Две  вершины  называются  смежными,  если  они  соединены  ребром  (дугой)</a:t>
            </a:r>
            <a:endParaRPr lang="ru-RU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480042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260648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МАРШРУТЫ, ЦЕПИ, ЦИКЛЫ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983019"/>
            <a:ext cx="8895289" cy="830997"/>
          </a:xfrm>
          <a:prstGeom prst="rect">
            <a:avLst/>
          </a:prstGeom>
          <a:solidFill>
            <a:srgbClr val="DAEDEF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ru-RU" sz="2400" dirty="0">
                <a:latin typeface="+mn-lt"/>
              </a:rPr>
              <a:t>Маршрут  графа  —  это  чередующаяся  последовательность  вершин  и  </a:t>
            </a:r>
            <a:r>
              <a:rPr lang="ru-RU" sz="2400" dirty="0" err="1">
                <a:latin typeface="+mn-lt"/>
              </a:rPr>
              <a:t>рѐбер</a:t>
            </a:r>
            <a:endParaRPr lang="ru-RU" sz="2400" dirty="0" smtClean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365104"/>
            <a:ext cx="8784976" cy="830997"/>
          </a:xfrm>
          <a:prstGeom prst="rect">
            <a:avLst/>
          </a:prstGeom>
          <a:solidFill>
            <a:srgbClr val="DAEDEF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ru-RU" sz="2400" b="1" i="1" dirty="0" err="1">
                <a:solidFill>
                  <a:srgbClr val="C00000"/>
                </a:solidFill>
                <a:latin typeface="+mn-lt"/>
              </a:rPr>
              <a:t>Петлѐй</a:t>
            </a:r>
            <a:r>
              <a:rPr lang="ru-RU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400" dirty="0">
                <a:latin typeface="+mn-lt"/>
              </a:rPr>
              <a:t>называется ребро, у которого начальная и конечная вершины совпадают. </a:t>
            </a:r>
          </a:p>
        </p:txBody>
      </p:sp>
      <p:pic>
        <p:nvPicPr>
          <p:cNvPr id="35" name="Рисунок 34"/>
          <p:cNvPicPr/>
          <p:nvPr/>
        </p:nvPicPr>
        <p:blipFill>
          <a:blip r:embed="rId3"/>
          <a:stretch>
            <a:fillRect/>
          </a:stretch>
        </p:blipFill>
        <p:spPr>
          <a:xfrm>
            <a:off x="2267744" y="2046332"/>
            <a:ext cx="4377189" cy="2160240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179512" y="5445224"/>
            <a:ext cx="8784976" cy="1200329"/>
          </a:xfrm>
          <a:prstGeom prst="rect">
            <a:avLst/>
          </a:prstGeom>
          <a:solidFill>
            <a:srgbClr val="DAEDEF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ru-RU" sz="2400" dirty="0">
                <a:latin typeface="+mn-lt"/>
              </a:rPr>
              <a:t>Маршрут  является  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замкнутым  (циклом)</a:t>
            </a:r>
            <a:r>
              <a:rPr lang="ru-RU" sz="2400" dirty="0">
                <a:latin typeface="+mn-lt"/>
              </a:rPr>
              <a:t>,  если  его  </a:t>
            </a:r>
            <a:r>
              <a:rPr lang="ru-RU" sz="2400" b="1" dirty="0">
                <a:latin typeface="+mn-lt"/>
              </a:rPr>
              <a:t>начальная</a:t>
            </a:r>
            <a:r>
              <a:rPr lang="ru-RU" sz="2400" dirty="0">
                <a:latin typeface="+mn-lt"/>
              </a:rPr>
              <a:t>  и  </a:t>
            </a:r>
            <a:r>
              <a:rPr lang="ru-RU" sz="2400" b="1" dirty="0">
                <a:latin typeface="+mn-lt"/>
              </a:rPr>
              <a:t>конечная</a:t>
            </a:r>
            <a:r>
              <a:rPr lang="ru-RU" sz="2400" dirty="0">
                <a:latin typeface="+mn-lt"/>
              </a:rPr>
              <a:t>  вершины </a:t>
            </a:r>
            <a:r>
              <a:rPr lang="ru-RU" sz="2400" b="1" dirty="0" smtClean="0">
                <a:latin typeface="+mn-lt"/>
              </a:rPr>
              <a:t>совпадают</a:t>
            </a:r>
          </a:p>
          <a:p>
            <a:pPr hangingPunct="0"/>
            <a:r>
              <a:rPr lang="ru-RU" sz="2400" dirty="0">
                <a:latin typeface="+mn-lt"/>
              </a:rPr>
              <a:t>Если все ребра </a:t>
            </a:r>
            <a:r>
              <a:rPr lang="ru-RU" sz="2400" b="1" dirty="0">
                <a:latin typeface="+mn-lt"/>
              </a:rPr>
              <a:t>различны</a:t>
            </a:r>
            <a:r>
              <a:rPr lang="ru-RU" sz="2400" dirty="0">
                <a:latin typeface="+mn-lt"/>
              </a:rPr>
              <a:t>, то маршрут называется </a:t>
            </a:r>
            <a:r>
              <a:rPr lang="ru-RU" sz="2400" b="1" dirty="0">
                <a:latin typeface="+mn-lt"/>
              </a:rPr>
              <a:t>цепью</a:t>
            </a:r>
            <a:endParaRPr lang="ru-RU" sz="24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034008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Презентация учебного курса">
  <a:themeElements>
    <a:clrScheme name="ms_ppttraining_tp06256168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s_ppttraining_tp06256168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_ppttraining_tp0625616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training_tp0625616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1348</TotalTime>
  <Words>1428</Words>
  <Application>Microsoft Office PowerPoint</Application>
  <PresentationFormat>Экран (4:3)</PresentationFormat>
  <Paragraphs>123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Презентация учебного курса</vt:lpstr>
      <vt:lpstr>Понятие графа. Способы описания графов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Случайные события. Вероятность</dc:title>
  <dc:creator>Nicola</dc:creator>
  <cp:lastModifiedBy>Наталья</cp:lastModifiedBy>
  <cp:revision>123</cp:revision>
  <cp:lastPrinted>2018-09-09T18:12:36Z</cp:lastPrinted>
  <dcterms:created xsi:type="dcterms:W3CDTF">2018-07-19T01:00:04Z</dcterms:created>
  <dcterms:modified xsi:type="dcterms:W3CDTF">2023-01-05T11:40:33Z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TC062561681049</vt:lpwstr>
  </property>
</Properties>
</file>