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39" r:id="rId2"/>
    <p:sldId id="273" r:id="rId3"/>
    <p:sldId id="259" r:id="rId4"/>
    <p:sldId id="260" r:id="rId5"/>
    <p:sldId id="311" r:id="rId6"/>
    <p:sldId id="312" r:id="rId7"/>
    <p:sldId id="268" r:id="rId8"/>
    <p:sldId id="269" r:id="rId9"/>
    <p:sldId id="286" r:id="rId10"/>
    <p:sldId id="297" r:id="rId11"/>
    <p:sldId id="340" r:id="rId12"/>
    <p:sldId id="299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267" r:id="rId21"/>
    <p:sldId id="272" r:id="rId22"/>
    <p:sldId id="285" r:id="rId23"/>
    <p:sldId id="295" r:id="rId24"/>
    <p:sldId id="323" r:id="rId25"/>
    <p:sldId id="324" r:id="rId26"/>
    <p:sldId id="296" r:id="rId27"/>
    <p:sldId id="325" r:id="rId28"/>
    <p:sldId id="326" r:id="rId29"/>
    <p:sldId id="327" r:id="rId30"/>
    <p:sldId id="328" r:id="rId31"/>
    <p:sldId id="342" r:id="rId32"/>
    <p:sldId id="343" r:id="rId33"/>
    <p:sldId id="344" r:id="rId34"/>
    <p:sldId id="329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41" r:id="rId44"/>
    <p:sldId id="291" r:id="rId45"/>
    <p:sldId id="292" r:id="rId46"/>
  </p:sldIdLst>
  <p:sldSz cx="18288000" cy="10287000"/>
  <p:notesSz cx="6797675" cy="9926638"/>
  <p:embeddedFontLst>
    <p:embeddedFont>
      <p:font typeface="Montserrat Light Bold" panose="020B0604020202020204" charset="-52"/>
      <p:regular r:id="rId48"/>
    </p:embeddedFont>
    <p:embeddedFont>
      <p:font typeface="Lato Heavy" panose="020B0604020202020204" charset="0"/>
      <p:bold r:id="rId49"/>
    </p:embeddedFont>
    <p:embeddedFont>
      <p:font typeface="Arial Black" panose="020B0A04020102020204" pitchFamily="34" charset="0"/>
      <p:bold r:id="rId50"/>
    </p:embeddedFont>
    <p:embeddedFont>
      <p:font typeface="Lato" panose="020B060402020202020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B44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76" autoAdjust="0"/>
  </p:normalViewPr>
  <p:slideViewPr>
    <p:cSldViewPr>
      <p:cViewPr varScale="1">
        <p:scale>
          <a:sx n="73" d="100"/>
          <a:sy n="73" d="100"/>
        </p:scale>
        <p:origin x="3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AF49B-CFE2-4228-9CD2-44CDC1C3AE67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A71BD-E572-453B-9373-AD8E5B4E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0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6616" y="2112540"/>
            <a:ext cx="3927618" cy="60619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56921">
            <a:off x="-2431771" y="4580141"/>
            <a:ext cx="28593171" cy="10924387"/>
          </a:xfrm>
          <a:prstGeom prst="rect">
            <a:avLst/>
          </a:prstGeom>
          <a:solidFill>
            <a:srgbClr val="FFFFFF">
              <a:alpha val="3922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5334000" y="3512988"/>
            <a:ext cx="11973082" cy="3261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6"/>
              </a:lnSpc>
            </a:pPr>
            <a:r>
              <a:rPr lang="ru-RU" sz="4400" spc="111" dirty="0" smtClean="0">
                <a:solidFill>
                  <a:srgbClr val="E2EDF1"/>
                </a:solidFill>
                <a:latin typeface="Arial Black" pitchFamily="34" charset="0"/>
                <a:cs typeface="Lato Heavy" pitchFamily="34" charset="0"/>
              </a:rPr>
              <a:t>«</a:t>
            </a:r>
            <a:r>
              <a:rPr lang="ru-RU" sz="4000" spc="111" dirty="0" smtClean="0">
                <a:solidFill>
                  <a:srgbClr val="E2EDF1"/>
                </a:solidFill>
                <a:latin typeface="Arial Black" pitchFamily="34" charset="0"/>
                <a:cs typeface="Lato Heavy" pitchFamily="34" charset="0"/>
              </a:rPr>
              <a:t>РАССЛЕДОВАНИЕ УГОЛОВНОГО ДЕЛА О ГЕНОЦИДЕ БЕЛОРУССКОГО НАРОДА: ВОССТАНОВЛЕНИЕ ИСТОРИЧЕСКОЙ СПРАВЕДЛИВОСТИ»</a:t>
            </a:r>
            <a:endParaRPr lang="en-US" sz="4000" spc="111" dirty="0">
              <a:solidFill>
                <a:srgbClr val="E2EDF1"/>
              </a:solidFill>
              <a:latin typeface="Arial Black" pitchFamily="34" charset="0"/>
              <a:cs typeface="Lato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3771900"/>
            <a:ext cx="10287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solidFill>
                  <a:srgbClr val="FFC000"/>
                </a:solidFill>
              </a:rPr>
              <a:t>16 000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8172450"/>
            <a:ext cx="10287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solidFill>
                  <a:srgbClr val="FFC000"/>
                </a:solidFill>
              </a:rPr>
              <a:t>7,6 ТЫС.</a:t>
            </a:r>
          </a:p>
        </p:txBody>
      </p:sp>
    </p:spTree>
    <p:extLst>
      <p:ext uri="{BB962C8B-B14F-4D97-AF65-F5344CB8AC3E}">
        <p14:creationId xmlns:p14="http://schemas.microsoft.com/office/powerpoint/2010/main" val="2822661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9199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7800" y="1980794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МЕСТА МАССОВОГО УН</a:t>
            </a:r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И</a:t>
            </a:r>
            <a:r>
              <a:rPr lang="be-BY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ЧТОЖЕНИЯ МИРНЫХ ГРАЖДАН НАХОДЯТСЯ</a:t>
            </a:r>
            <a:endParaRPr lang="ru-RU" sz="40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77800" y="5981700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ПРАКТИЧЕСКИ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КАЖДОМ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РАЙОНЕ СТРАНЫ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269" y="266700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ПРОВЕДЕНО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09700"/>
            <a:ext cx="2164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БОЛЕЕ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9680" y="948035"/>
            <a:ext cx="27526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rial Black" panose="020B0A04020102020204" pitchFamily="34" charset="0"/>
              </a:rPr>
              <a:t>400</a:t>
            </a:r>
            <a:endParaRPr lang="ru-RU" sz="10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269" y="2579251"/>
            <a:ext cx="3491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ОСМОТРОВ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972300"/>
            <a:ext cx="7772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solidFill>
                  <a:srgbClr val="FFC000"/>
                </a:solidFill>
              </a:rPr>
              <a:t>500</a:t>
            </a:r>
            <a:r>
              <a:rPr lang="ru-RU" sz="4800" b="1" dirty="0" smtClean="0">
                <a:solidFill>
                  <a:srgbClr val="FFC000"/>
                </a:solidFill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3828289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. Фотоархив\Генпрокуратура 2021\11 ноябрь\17.11.2021 Чёнки Гомель геноцид\186A8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19050"/>
            <a:ext cx="1543653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2. Фотоархив\Генпрокуратура 2021\11 ноябрь\17.11.2021 Чёнки Гомель геноцид\186A82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455" r="28125" b="-4455"/>
          <a:stretch/>
        </p:blipFill>
        <p:spPr bwMode="auto">
          <a:xfrm>
            <a:off x="-265594" y="1343013"/>
            <a:ext cx="7390294" cy="112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/>
          <p:cNvSpPr/>
          <p:nvPr/>
        </p:nvSpPr>
        <p:spPr>
          <a:xfrm>
            <a:off x="-19050" y="-42740"/>
            <a:ext cx="16687800" cy="1385753"/>
          </a:xfrm>
          <a:prstGeom prst="rect">
            <a:avLst/>
          </a:prstGeom>
          <a:solidFill>
            <a:srgbClr val="E2EDF1"/>
          </a:solidFill>
        </p:spPr>
      </p:sp>
      <p:sp>
        <p:nvSpPr>
          <p:cNvPr id="5" name="TextBox 18"/>
          <p:cNvSpPr txBox="1"/>
          <p:nvPr/>
        </p:nvSpPr>
        <p:spPr>
          <a:xfrm>
            <a:off x="-19050" y="96138"/>
            <a:ext cx="16687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ПРИЧИНАМИ СМЕРТИ ЯВЛЯЛИСЬ ОГНЕСТРЕЛЬНЫЕ РАНЕНИЯ, </a:t>
            </a:r>
          </a:p>
          <a:p>
            <a:pPr algn="ctr"/>
            <a:r>
              <a:rPr lang="ru-RU" sz="3600" b="1" dirty="0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ПРИЧЕМ ВЫСТРЕЛЫ В ГОЛОВУ ДЕЛАЛИСЬ ДВАЖДЫ</a:t>
            </a:r>
            <a:endParaRPr lang="en-US" sz="3600" b="1" dirty="0">
              <a:solidFill>
                <a:srgbClr val="1F2951"/>
              </a:solidFill>
              <a:latin typeface="Arial Black" pitchFamily="34" charset="0"/>
              <a:cs typeface="Lato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6887" b="6887"/>
          <a:stretch>
            <a:fillRect/>
          </a:stretch>
        </p:blipFill>
        <p:spPr>
          <a:xfrm>
            <a:off x="8447429" y="4623292"/>
            <a:ext cx="9840571" cy="56637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6800" y="370575"/>
            <a:ext cx="16687800" cy="618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4347" spc="478" dirty="0">
                <a:solidFill>
                  <a:srgbClr val="FFFFFF"/>
                </a:solidFill>
                <a:latin typeface="Lato Heavy" pitchFamily="34" charset="0"/>
                <a:cs typeface="Lato Heavy" pitchFamily="34" charset="0"/>
              </a:rPr>
              <a:t>МИНСКАЯ ОБЛАСТЬ, ЛОГОЙСКИЙ РАЙОН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/>
          <a:srcRect t="6412" b="6412"/>
          <a:stretch>
            <a:fillRect/>
          </a:stretch>
        </p:blipFill>
        <p:spPr>
          <a:xfrm>
            <a:off x="12725400" y="1336334"/>
            <a:ext cx="5758313" cy="3346572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/>
          <a:srcRect t="6466" b="6466"/>
          <a:stretch>
            <a:fillRect/>
          </a:stretch>
        </p:blipFill>
        <p:spPr>
          <a:xfrm>
            <a:off x="7890840" y="1380661"/>
            <a:ext cx="5672760" cy="32968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1154" r="1154"/>
          <a:stretch>
            <a:fillRect/>
          </a:stretch>
        </p:blipFill>
        <p:spPr>
          <a:xfrm>
            <a:off x="7961" y="1336334"/>
            <a:ext cx="8299342" cy="56637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7807" y="7132290"/>
            <a:ext cx="79912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solidFill>
                  <a:srgbClr val="FFC000"/>
                </a:solidFill>
              </a:rPr>
              <a:t>1021</a:t>
            </a:r>
            <a:r>
              <a:rPr lang="ru-RU" sz="4800" b="1" dirty="0" smtClean="0">
                <a:solidFill>
                  <a:srgbClr val="FFC000"/>
                </a:solidFill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585326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117" r="708" b="985"/>
          <a:stretch>
            <a:fillRect/>
          </a:stretch>
        </p:blipFill>
        <p:spPr>
          <a:xfrm>
            <a:off x="5544495" y="7045303"/>
            <a:ext cx="12319459" cy="32416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613981" y="5678987"/>
            <a:ext cx="4765067" cy="47650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77196" y="1174190"/>
            <a:ext cx="3486757" cy="5715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379" b="4379"/>
          <a:stretch>
            <a:fillRect/>
          </a:stretch>
        </p:blipFill>
        <p:spPr>
          <a:xfrm>
            <a:off x="613981" y="1174190"/>
            <a:ext cx="4765067" cy="43477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2133" b="8477"/>
          <a:stretch>
            <a:fillRect/>
          </a:stretch>
        </p:blipFill>
        <p:spPr>
          <a:xfrm>
            <a:off x="5544495" y="1174190"/>
            <a:ext cx="8644236" cy="57159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68657" y="224337"/>
            <a:ext cx="91440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4347" spc="478" dirty="0">
                <a:solidFill>
                  <a:schemeClr val="bg1"/>
                </a:solidFill>
                <a:latin typeface="Lato Heavy" pitchFamily="34" charset="0"/>
                <a:cs typeface="Lato Heavy" pitchFamily="34" charset="0"/>
              </a:rPr>
              <a:t>РЕЗУЛЬТАТЫ ЭКСПЕРТИЗ</a:t>
            </a:r>
          </a:p>
        </p:txBody>
      </p:sp>
    </p:spTree>
    <p:extLst>
      <p:ext uri="{BB962C8B-B14F-4D97-AF65-F5344CB8AC3E}">
        <p14:creationId xmlns:p14="http://schemas.microsoft.com/office/powerpoint/2010/main" val="3491963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G:\геноцид\6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" y="-1028700"/>
            <a:ext cx="18298236" cy="123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28600" y="-1485900"/>
            <a:ext cx="18516600" cy="13125568"/>
          </a:xfrm>
          <a:prstGeom prst="rect">
            <a:avLst/>
          </a:prstGeom>
          <a:solidFill>
            <a:srgbClr val="080B44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spc="-15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73182" y="6515100"/>
            <a:ext cx="92672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РАССЛЕДОВАНИЕМ УСТАНАВЛИВАЮТСЯ ОБСТОЯТЕЛЬСТВА МАССОВОГО СОЖЖЕНИЯ НАСЕЛЕННЫХ ПУНКТОВ, КОТОРОЕ ПРОИЗВОДИЛОСЬ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НЕРЕДКО ВМЕСТЕ С ИХ ЖИТЕЛЯМИ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геноцид\25-13_kopiya_8 немцы сжигание дерев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485900"/>
            <a:ext cx="18516600" cy="1312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28600" y="-1485900"/>
            <a:ext cx="18516600" cy="13125568"/>
          </a:xfrm>
          <a:prstGeom prst="rect">
            <a:avLst/>
          </a:prstGeom>
          <a:solidFill>
            <a:srgbClr val="080B44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spc="-15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7505700"/>
            <a:ext cx="171831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150" dirty="0">
                <a:solidFill>
                  <a:schemeClr val="bg1"/>
                </a:solidFill>
                <a:latin typeface="Arial Black" pitchFamily="34" charset="0"/>
              </a:rPr>
              <a:t>ПУТЕМ ДОПРОСОВ И ИЗУЧЕНИЯ АРХИВНЫХ ДОКУМЕНТОВ </a:t>
            </a:r>
            <a:endParaRPr lang="ru-RU" sz="2800" b="1" spc="-15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3600" b="1" spc="-150" dirty="0" smtClean="0">
                <a:solidFill>
                  <a:schemeClr val="bg1"/>
                </a:solidFill>
                <a:latin typeface="Arial Black" pitchFamily="34" charset="0"/>
              </a:rPr>
              <a:t>ПОЛУЧЕНЫ </a:t>
            </a:r>
            <a:r>
              <a:rPr lang="ru-RU" sz="3600" b="1" spc="-150" dirty="0">
                <a:solidFill>
                  <a:schemeClr val="bg1"/>
                </a:solidFill>
                <a:latin typeface="Arial Black" pitchFamily="34" charset="0"/>
              </a:rPr>
              <a:t>СВЕДЕНИЯ О СОЖЖЕНИИ </a:t>
            </a:r>
          </a:p>
          <a:p>
            <a:r>
              <a:rPr lang="ru-RU" sz="5400" b="1" spc="-150" dirty="0">
                <a:solidFill>
                  <a:srgbClr val="FFC000"/>
                </a:solidFill>
                <a:latin typeface="Arial Black" pitchFamily="34" charset="0"/>
              </a:rPr>
              <a:t>ЕЩЕ</a:t>
            </a:r>
            <a:r>
              <a:rPr lang="ru-RU" sz="11500" b="1" spc="-150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ru-RU" sz="11500" b="1" spc="-150" dirty="0" smtClean="0">
                <a:solidFill>
                  <a:srgbClr val="FFC000"/>
                </a:solidFill>
                <a:latin typeface="Arial Black" pitchFamily="34" charset="0"/>
              </a:rPr>
              <a:t>1 300 </a:t>
            </a:r>
            <a:r>
              <a:rPr lang="ru-RU" sz="3600" b="1" spc="-150" dirty="0" smtClean="0">
                <a:solidFill>
                  <a:schemeClr val="bg1"/>
                </a:solidFill>
                <a:latin typeface="Arial Black" pitchFamily="34" charset="0"/>
              </a:rPr>
              <a:t>РАНЕЕ </a:t>
            </a:r>
            <a:r>
              <a:rPr lang="ru-RU" sz="3600" b="1" spc="-150" dirty="0">
                <a:solidFill>
                  <a:schemeClr val="bg1"/>
                </a:solidFill>
                <a:latin typeface="Arial Black" pitchFamily="34" charset="0"/>
              </a:rPr>
              <a:t>НЕИЗВЕСТНЫХ СЕЛ И </a:t>
            </a:r>
            <a:r>
              <a:rPr lang="ru-RU" sz="3600" b="1" spc="-150" dirty="0" smtClean="0">
                <a:solidFill>
                  <a:schemeClr val="bg1"/>
                </a:solidFill>
                <a:latin typeface="Arial Black" pitchFamily="34" charset="0"/>
              </a:rPr>
              <a:t>ДЕРЕВЕНЬ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6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геноцид\2 бронная гор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371" r="16771" b="18704"/>
          <a:stretch/>
        </p:blipFill>
        <p:spPr bwMode="auto">
          <a:xfrm>
            <a:off x="3676650" y="1131726"/>
            <a:ext cx="16753347" cy="915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9"/>
          <p:cNvSpPr txBox="1"/>
          <p:nvPr/>
        </p:nvSpPr>
        <p:spPr>
          <a:xfrm>
            <a:off x="1066800" y="370575"/>
            <a:ext cx="1668780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ru-RU" sz="4347" spc="478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БРОННАЯ </a:t>
            </a:r>
            <a:r>
              <a:rPr lang="ru-RU" sz="4347" spc="478" dirty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ГОРА </a:t>
            </a:r>
            <a:r>
              <a:rPr lang="ru-RU" sz="2800" spc="478" dirty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(</a:t>
            </a:r>
            <a:r>
              <a:rPr lang="ru-RU" sz="2800" spc="478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Березовский район, Брестская область) </a:t>
            </a:r>
            <a:endParaRPr lang="en-US" sz="2800" spc="478" dirty="0">
              <a:solidFill>
                <a:srgbClr val="FFFFFF"/>
              </a:solidFill>
              <a:latin typeface="Arial Black" pitchFamily="34" charset="0"/>
              <a:cs typeface="Lato Heavy" pitchFamily="34" charset="0"/>
            </a:endParaRPr>
          </a:p>
        </p:txBody>
      </p:sp>
      <p:pic>
        <p:nvPicPr>
          <p:cNvPr id="2050" name="Picture 2" descr="G:\геноцид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-39" r="17937" b="20224"/>
          <a:stretch/>
        </p:blipFill>
        <p:spPr bwMode="auto">
          <a:xfrm>
            <a:off x="0" y="6051190"/>
            <a:ext cx="7315200" cy="42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геноцид\3 бронная гор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22709" b="22222"/>
          <a:stretch/>
        </p:blipFill>
        <p:spPr bwMode="auto">
          <a:xfrm>
            <a:off x="0" y="1097384"/>
            <a:ext cx="7315201" cy="57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2249385" y="9827105"/>
            <a:ext cx="9089399" cy="45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81000" y="8194119"/>
            <a:ext cx="17631321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ПОЛУЧЕННЫЕ В ХОДЕ РАССЛЕДОВАНИЯ УГОЛОВНОГО ДЕЛА ДОКАЗАТЕЛЬСТВА ПОЗВОЛЯЮТ УТВЕРЖДАТЬ: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 Black" pitchFamily="34" charset="0"/>
                <a:cs typeface="Lato Heavy" pitchFamily="34" charset="0"/>
              </a:rPr>
              <a:t>МАСШТАБЫ ТРАГЕДИИ БЕЛОРУССКОГО НАРОДА ЗНАЧИТЕЛЬНО БОЛЬШЕ, ЧЕМ ПРЕДПОЛАГАЛОСЬ РАНЕЕ</a:t>
            </a:r>
            <a:endParaRPr lang="en-US" sz="3600" dirty="0">
              <a:solidFill>
                <a:srgbClr val="FFC000"/>
              </a:solidFill>
              <a:latin typeface="Arial Black" pitchFamily="34" charset="0"/>
              <a:cs typeface="Lato Heavy" pitchFamily="34" charset="0"/>
            </a:endParaRPr>
          </a:p>
        </p:txBody>
      </p:sp>
      <p:pic>
        <p:nvPicPr>
          <p:cNvPr id="15363" name="Picture 3" descr="G:\геноцид\озаричи трупы женщин и детей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3"/>
          <a:stretch/>
        </p:blipFill>
        <p:spPr bwMode="auto">
          <a:xfrm>
            <a:off x="7448991" y="-1"/>
            <a:ext cx="10839009" cy="807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G:\геноцид\nar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409" y="-1236558"/>
            <a:ext cx="8153400" cy="93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76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375261" y="282534"/>
            <a:ext cx="11552854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9"/>
              </a:lnSpc>
            </a:pPr>
            <a:r>
              <a:rPr lang="en-US" sz="4812" spc="529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07.04.2021г.</a:t>
            </a:r>
            <a:endParaRPr lang="en-US" sz="4812" spc="529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pic>
        <p:nvPicPr>
          <p:cNvPr id="1026" name="Picture 2" descr="C:\Users\PC\Desktop\выступление —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874" r="90" b="46904"/>
          <a:stretch/>
        </p:blipFill>
        <p:spPr bwMode="auto">
          <a:xfrm>
            <a:off x="0" y="0"/>
            <a:ext cx="18288000" cy="62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152400" y="5067300"/>
            <a:ext cx="181356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en-US" sz="3200" spc="440" dirty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ГЕНЕРАЛЬНАЯ ПРОКУРАТУРА </a:t>
            </a:r>
            <a:r>
              <a:rPr lang="en-US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РЕСПУБЛИКИ </a:t>
            </a:r>
            <a:r>
              <a:rPr lang="en-US" sz="3200" spc="440" dirty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БЕЛАРУСЬ </a:t>
            </a:r>
            <a:endParaRPr lang="ru-RU" sz="3200" spc="440" dirty="0" smtClean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  <a:p>
            <a:pPr algn="ctr">
              <a:lnSpc>
                <a:spcPts val="6279"/>
              </a:lnSpc>
            </a:pPr>
            <a:r>
              <a:rPr lang="en-US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ВОЗБУДИЛА </a:t>
            </a:r>
            <a:r>
              <a:rPr lang="ru-RU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И В НАСТОЯЩЕЕ ВРЕМЯ РАССЛЕДУЕТ УГОЛОВНОЕ ДЕЛО ПО ФАКТАМ СОВЕРШЕНИЯ НАЦИСТСКИМИ ПРЕСТУПНИКАМИ,</a:t>
            </a:r>
          </a:p>
          <a:p>
            <a:pPr algn="ctr">
              <a:lnSpc>
                <a:spcPts val="6279"/>
              </a:lnSpc>
            </a:pPr>
            <a:r>
              <a:rPr lang="ru-RU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 ИХ СОУЧАСТНИКАМИ, ПРЕСТУПНЫМИ ФОРМИРОВАНИЯМИ </a:t>
            </a:r>
          </a:p>
          <a:p>
            <a:pPr algn="ctr">
              <a:lnSpc>
                <a:spcPts val="6279"/>
              </a:lnSpc>
            </a:pPr>
            <a:r>
              <a:rPr lang="ru-RU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ГЕНОЦИДА МИРНОГО НАСЕЛЕНИЯ НА ТЕРРИТОРИИ БЕЛАРУСИ </a:t>
            </a:r>
          </a:p>
          <a:p>
            <a:pPr algn="ctr">
              <a:lnSpc>
                <a:spcPts val="6279"/>
              </a:lnSpc>
            </a:pPr>
            <a:r>
              <a:rPr lang="ru-RU" sz="3200" spc="440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В ГОДЫ ВОВ И ПОСЛЕВОЕННЫЙ ПЕРИОД</a:t>
            </a:r>
            <a:r>
              <a:rPr lang="ru-RU" sz="3200" dirty="0" smtClean="0"/>
              <a:t>.</a:t>
            </a:r>
            <a:endParaRPr lang="en-US" sz="3200" spc="440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геноцид\Без имени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18400702" cy="10287000"/>
          </a:xfrm>
          <a:prstGeom prst="rect">
            <a:avLst/>
          </a:prstGeom>
          <a:solidFill>
            <a:srgbClr val="080B44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/>
          <p:cNvSpPr/>
          <p:nvPr/>
        </p:nvSpPr>
        <p:spPr>
          <a:xfrm>
            <a:off x="-20263" y="0"/>
            <a:ext cx="18458425" cy="1530711"/>
          </a:xfrm>
          <a:prstGeom prst="rect">
            <a:avLst/>
          </a:prstGeom>
          <a:solidFill>
            <a:srgbClr val="E2EDF1"/>
          </a:solidFill>
        </p:spPr>
      </p:sp>
      <p:sp>
        <p:nvSpPr>
          <p:cNvPr id="18" name="TextBox 18"/>
          <p:cNvSpPr txBox="1"/>
          <p:nvPr/>
        </p:nvSpPr>
        <p:spPr>
          <a:xfrm>
            <a:off x="70211" y="70128"/>
            <a:ext cx="18367952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spc="866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УБИТО БОЛЕЕ </a:t>
            </a:r>
            <a:r>
              <a:rPr lang="ru-RU" sz="6000" b="1" spc="866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3 </a:t>
            </a:r>
            <a:r>
              <a:rPr lang="ru-RU" sz="6000" b="1" spc="866" dirty="0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000 000 </a:t>
            </a:r>
          </a:p>
          <a:p>
            <a:pPr algn="ctr"/>
            <a:r>
              <a:rPr lang="ru-RU" sz="4400" b="1" spc="866" dirty="0" smtClean="0">
                <a:solidFill>
                  <a:srgbClr val="1F2951"/>
                </a:solidFill>
                <a:latin typeface="Arial Black" pitchFamily="34" charset="0"/>
                <a:cs typeface="Lato Heavy" pitchFamily="34" charset="0"/>
              </a:rPr>
              <a:t>МИРНЫХ ГРАЖДАН И ВОЕННОПЛЕННЫХ</a:t>
            </a:r>
            <a:endParaRPr lang="en-US" sz="4400" b="1" spc="866" dirty="0">
              <a:solidFill>
                <a:srgbClr val="1F2951"/>
              </a:solidFill>
              <a:latin typeface="Arial Black" pitchFamily="34" charset="0"/>
              <a:cs typeface="Lato Heavy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487044" y="1744462"/>
            <a:ext cx="5419956" cy="1758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59"/>
              </a:lnSpc>
            </a:pPr>
            <a:r>
              <a:rPr lang="en-US" sz="9600" b="1" spc="384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ru-RU" sz="12818" b="1" spc="384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</a:t>
            </a:r>
            <a:r>
              <a:rPr lang="en-US" sz="12818" b="1" spc="384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2818" b="1" spc="384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7424" y="3311903"/>
            <a:ext cx="5484180" cy="1526797"/>
            <a:chOff x="0" y="-28229"/>
            <a:chExt cx="7312241" cy="2035728"/>
          </a:xfrm>
        </p:grpSpPr>
        <p:sp>
          <p:nvSpPr>
            <p:cNvPr id="5" name="TextBox 5"/>
            <p:cNvSpPr txBox="1"/>
            <p:nvPr/>
          </p:nvSpPr>
          <p:spPr>
            <a:xfrm>
              <a:off x="1170043" y="-28229"/>
              <a:ext cx="6142198" cy="1025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88"/>
                </a:lnSpc>
              </a:pPr>
              <a:r>
                <a:rPr lang="ru-RU" sz="2429" b="1" spc="267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РАЗРУШЕНО</a:t>
              </a:r>
              <a:endParaRPr lang="en-US" sz="2429" b="1" spc="2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ts val="2988"/>
                </a:lnSpc>
              </a:pPr>
              <a:r>
                <a:rPr lang="ru-RU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ГОРОДОВ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68118"/>
              <a:ext cx="7312241" cy="23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0"/>
                </a:lnSpc>
              </a:pPr>
              <a:endPara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218652" y="7090256"/>
            <a:ext cx="647980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26"/>
              </a:lnSpc>
            </a:pPr>
            <a:r>
              <a:rPr lang="en-US" sz="12786" b="1" spc="383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380</a:t>
            </a:r>
            <a:r>
              <a:rPr lang="be-BY" sz="6000" b="1" spc="383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</a:t>
            </a:r>
            <a:r>
              <a:rPr lang="en-US" sz="12786" b="1" spc="383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2786" b="1" spc="383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268200" y="8748019"/>
            <a:ext cx="6388807" cy="809257"/>
            <a:chOff x="-291792" y="-90400"/>
            <a:chExt cx="8518409" cy="1079009"/>
          </a:xfrm>
        </p:grpSpPr>
        <p:sp>
          <p:nvSpPr>
            <p:cNvPr id="12" name="TextBox 12"/>
            <p:cNvSpPr txBox="1"/>
            <p:nvPr/>
          </p:nvSpPr>
          <p:spPr>
            <a:xfrm>
              <a:off x="-291792" y="-90400"/>
              <a:ext cx="8226617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8"/>
                </a:lnSpc>
              </a:pPr>
              <a:r>
                <a:rPr lang="be-BY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Heavy" pitchFamily="34" charset="0"/>
                  <a:cs typeface="Lato Heavy" pitchFamily="34" charset="0"/>
                </a:rPr>
                <a:t>ЧЕЛОВЕК УГНАНО</a:t>
              </a:r>
            </a:p>
            <a:p>
              <a:pPr algn="ctr">
                <a:lnSpc>
                  <a:spcPts val="2988"/>
                </a:lnSpc>
              </a:pPr>
              <a:r>
                <a:rPr lang="be-BY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Heavy" pitchFamily="34" charset="0"/>
                  <a:cs typeface="Lato Heavy" pitchFamily="34" charset="0"/>
                </a:rPr>
                <a:t>В НЕМЕЦКОЕ РАБСТВО</a:t>
              </a:r>
              <a:endParaRPr lang="en-US" sz="2429" b="1" spc="2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49228"/>
              <a:ext cx="8226617" cy="23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0"/>
                </a:lnSpc>
              </a:pPr>
              <a:endPara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27424" y="4401142"/>
            <a:ext cx="8132177" cy="176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26"/>
              </a:lnSpc>
            </a:pPr>
            <a:r>
              <a:rPr lang="be-BY" sz="12786" b="1" spc="3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&gt;10 5</a:t>
            </a:r>
            <a:r>
              <a:rPr lang="be-BY" sz="12786" b="1" spc="383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</a:t>
            </a:r>
            <a:r>
              <a:rPr lang="en-US" sz="4400" b="1" spc="383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rPr>
              <a:t> </a:t>
            </a:r>
            <a:endParaRPr lang="en-US" sz="12786" b="1" spc="383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Heavy" pitchFamily="34" charset="0"/>
              <a:cs typeface="Lato Heavy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912546" y="5974259"/>
            <a:ext cx="6169963" cy="769441"/>
            <a:chOff x="0" y="-9525"/>
            <a:chExt cx="8226617" cy="102592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8226617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8"/>
                </a:lnSpc>
              </a:pPr>
              <a:r>
                <a:rPr lang="be-BY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Heavy" pitchFamily="34" charset="0"/>
                  <a:cs typeface="Lato Heavy" pitchFamily="34" charset="0"/>
                </a:rPr>
                <a:t>СОЖЖЕНО</a:t>
              </a:r>
            </a:p>
            <a:p>
              <a:pPr algn="ctr">
                <a:lnSpc>
                  <a:spcPts val="2988"/>
                </a:lnSpc>
              </a:pPr>
              <a:r>
                <a:rPr lang="be-BY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Heavy" pitchFamily="34" charset="0"/>
                  <a:cs typeface="Lato Heavy" pitchFamily="34" charset="0"/>
                </a:rPr>
                <a:t>СЕЛ </a:t>
              </a:r>
              <a:r>
                <a:rPr lang="ru-RU" sz="2429" b="1" spc="267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Heavy" pitchFamily="34" charset="0"/>
                  <a:cs typeface="Lato Heavy" pitchFamily="34" charset="0"/>
                </a:rPr>
                <a:t>И ДЕРЕВЕНЬ</a:t>
              </a:r>
              <a:endParaRPr lang="en-US" sz="2429" b="1" spc="2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49228"/>
              <a:ext cx="8226617" cy="23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0"/>
                </a:lnSpc>
              </a:pPr>
              <a:endPara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itchFamily="34" charset="0"/>
                <a:cs typeface="Lato Heavy" pitchFamily="34" charset="0"/>
              </a:endParaRPr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610600" y="1333500"/>
            <a:ext cx="8839200" cy="8168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45"/>
              </a:lnSpc>
            </a:pPr>
            <a:r>
              <a:rPr lang="ru-RU" sz="3200" spc="-150" dirty="0" smtClean="0">
                <a:solidFill>
                  <a:schemeClr val="bg1"/>
                </a:solidFill>
              </a:rPr>
              <a:t>В ГЕНОЦИДЕ МИРНОГО НАСЕЛЕНИЯ ПРИНИМАЛИ УЧАСТИЕ НЕ ТОЛЬКО НЕМЕЦКО-ФАШИСТСКИЕ ЗАХВАТЧИКИ, НО И ИХ ЕВРОПЕЙСКИЕ СОЮЗНИКИ ИЗ </a:t>
            </a:r>
            <a:r>
              <a:rPr lang="ru-RU" sz="3200" b="1" spc="-150" dirty="0" smtClean="0">
                <a:solidFill>
                  <a:srgbClr val="FFC000"/>
                </a:solidFill>
              </a:rPr>
              <a:t>ИТАЛИИ, РУМЫНИИ, ВЕНГРИИ, ФРАНЦИИ, СЛОВАКИИ И ФИНЛЯНДИИ</a:t>
            </a:r>
            <a:r>
              <a:rPr lang="ru-RU" sz="3200" spc="-150" dirty="0" smtClean="0">
                <a:solidFill>
                  <a:schemeClr val="bg1"/>
                </a:solidFill>
              </a:rPr>
              <a:t>, А ТАКЖЕ ПОСОБНИКИ ИЗ ЧИСЛА </a:t>
            </a:r>
            <a:r>
              <a:rPr lang="ru-RU" sz="3200" b="1" spc="-150" dirty="0" smtClean="0">
                <a:solidFill>
                  <a:srgbClr val="FFC000"/>
                </a:solidFill>
              </a:rPr>
              <a:t>УКРАИНСКИХ, ПОЛЬСКИХ, ЛИТОВСКИХ, ЛАТВИЙСКИХ, ЭСТОНСКИХ И ДРУГИХ КОЛЛАБОРАЦИОНИСТСКИХ И НАЦИОНАЛИСТИЧЕСКИХ ФОРМИРОВАНИЙ</a:t>
            </a:r>
            <a:r>
              <a:rPr lang="ru-RU" sz="3200" spc="-150" dirty="0" smtClean="0">
                <a:solidFill>
                  <a:schemeClr val="bg1"/>
                </a:solidFill>
              </a:rPr>
              <a:t>. </a:t>
            </a:r>
          </a:p>
          <a:p>
            <a:pPr algn="just">
              <a:lnSpc>
                <a:spcPts val="4945"/>
              </a:lnSpc>
            </a:pPr>
            <a:r>
              <a:rPr lang="ru-RU" sz="3200" spc="-150" dirty="0" smtClean="0">
                <a:solidFill>
                  <a:schemeClr val="bg1"/>
                </a:solidFill>
              </a:rPr>
              <a:t>В ПРОВЕДЕНИИ КАРАТЕЛЬНЫХ АКЦИЙ ПРОТИВ СОВЕТСКИХ ГРАЖДАН НА ТЕРРИТОРИИ БЕЛАРУСИ ТАКЖЕ УЧАСТВОВАЛИ ВОИНСКИЕ ПОДРАЗДЕЛЕНИЯ ИЗ </a:t>
            </a:r>
            <a:r>
              <a:rPr lang="ru-RU" sz="3200" b="1" spc="-150" dirty="0" smtClean="0">
                <a:solidFill>
                  <a:srgbClr val="FFC000"/>
                </a:solidFill>
              </a:rPr>
              <a:t>АВСТРИИ И ЧЕХИИ</a:t>
            </a:r>
            <a:r>
              <a:rPr lang="ru-RU" sz="3200" spc="-150" dirty="0" smtClean="0">
                <a:solidFill>
                  <a:schemeClr val="bg1"/>
                </a:solidFill>
              </a:rPr>
              <a:t>, ВХОДИВШИХ В СОСТАВ ТРЕТЬЕГО РЕЙХА.</a:t>
            </a:r>
            <a:endParaRPr lang="en-US" sz="3200" spc="-150" dirty="0">
              <a:solidFill>
                <a:schemeClr val="bg1"/>
              </a:solidFill>
              <a:latin typeface="Montserrat Light Bold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l="13643" r="13643"/>
          <a:stretch>
            <a:fillRect/>
          </a:stretch>
        </p:blipFill>
        <p:spPr>
          <a:xfrm>
            <a:off x="0" y="19050"/>
            <a:ext cx="8153400" cy="1033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геноцид\6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4"/>
            <a:ext cx="8915400" cy="60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4999"/>
          </a:blip>
          <a:srcRect t="38903"/>
          <a:stretch>
            <a:fillRect/>
          </a:stretch>
        </p:blipFill>
        <p:spPr>
          <a:xfrm>
            <a:off x="0" y="0"/>
            <a:ext cx="18288000" cy="4234085"/>
          </a:xfrm>
          <a:prstGeom prst="rect">
            <a:avLst/>
          </a:prstGeom>
        </p:spPr>
      </p:pic>
      <p:pic>
        <p:nvPicPr>
          <p:cNvPr id="3075" name="Picture 3" descr="G:\геноцид\Минский мясник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861559"/>
            <a:ext cx="9659766" cy="54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/>
          <p:nvPr/>
        </p:nvSpPr>
        <p:spPr>
          <a:xfrm>
            <a:off x="8441146" y="3955760"/>
            <a:ext cx="9846854" cy="10067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8607437" y="4042888"/>
            <a:ext cx="9680563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7"/>
              </a:lnSpc>
            </a:pPr>
            <a:r>
              <a:rPr lang="en-US" sz="4800" spc="588" dirty="0">
                <a:solidFill>
                  <a:srgbClr val="04345C"/>
                </a:solidFill>
                <a:latin typeface="Lato Heavy" pitchFamily="34" charset="0"/>
                <a:cs typeface="Lato Heavy" pitchFamily="34" charset="0"/>
              </a:rPr>
              <a:t>"ЗИМНЕЕ ВОЛШЕБСТВО"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44999"/>
          </a:blip>
          <a:srcRect l="6809" r="6809" b="23331"/>
          <a:stretch/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14700"/>
            <a:ext cx="178689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УНИЧТОЖЕНО</a:t>
            </a:r>
            <a:r>
              <a:rPr lang="ru-RU" sz="6000" b="1" spc="-15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6600" b="1" spc="-150" dirty="0" smtClean="0">
                <a:solidFill>
                  <a:srgbClr val="FFC000"/>
                </a:solidFill>
                <a:latin typeface="Arial Black" pitchFamily="34" charset="0"/>
              </a:rPr>
              <a:t>387</a:t>
            </a:r>
            <a:r>
              <a:rPr lang="ru-RU" sz="6000" b="1" spc="-15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НАСЕЛЕННЫХ ПУНКТОВ, </a:t>
            </a:r>
          </a:p>
          <a:p>
            <a:pPr algn="r"/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УБИТО БОЛЕЕ </a:t>
            </a:r>
            <a:r>
              <a:rPr lang="ru-RU" sz="6600" b="1" spc="-150" dirty="0" smtClean="0">
                <a:solidFill>
                  <a:srgbClr val="FFC000"/>
                </a:solidFill>
                <a:latin typeface="Arial Black" pitchFamily="34" charset="0"/>
              </a:rPr>
              <a:t>13</a:t>
            </a:r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 ТЫСЯЧ МИРНЫХ ЖИТЕЛЕЙ, </a:t>
            </a:r>
          </a:p>
          <a:p>
            <a:pPr algn="r"/>
            <a:r>
              <a:rPr lang="ru-RU" sz="2800" b="1" spc="-150" smtClean="0">
                <a:solidFill>
                  <a:schemeClr val="bg1"/>
                </a:solidFill>
                <a:latin typeface="Arial Black" pitchFamily="34" charset="0"/>
              </a:rPr>
              <a:t>НАСИЛЬНО</a:t>
            </a:r>
            <a:r>
              <a:rPr lang="ru-RU" sz="2800" smtClean="0"/>
              <a:t>  </a:t>
            </a:r>
            <a:r>
              <a:rPr lang="ru-RU" sz="2800" b="1" spc="-150" smtClean="0">
                <a:solidFill>
                  <a:schemeClr val="bg1"/>
                </a:solidFill>
                <a:latin typeface="Arial Black" pitchFamily="34" charset="0"/>
              </a:rPr>
              <a:t>ВЫВЕЗЕНО </a:t>
            </a:r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НА ПРИНУДИТЕЛЬНЫЕ РАБОТЫ</a:t>
            </a:r>
            <a:r>
              <a:rPr lang="ru-RU" sz="2800" dirty="0" smtClean="0"/>
              <a:t>  </a:t>
            </a:r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БОЛЕЕ </a:t>
            </a:r>
            <a:r>
              <a:rPr lang="ru-RU" sz="7200" b="1" spc="-150" dirty="0" smtClean="0">
                <a:solidFill>
                  <a:srgbClr val="FFC000"/>
                </a:solidFill>
                <a:latin typeface="Arial Black" pitchFamily="34" charset="0"/>
              </a:rPr>
              <a:t>7</a:t>
            </a:r>
            <a:r>
              <a:rPr lang="ru-RU" sz="2800" b="1" spc="-150" dirty="0" smtClean="0">
                <a:solidFill>
                  <a:schemeClr val="bg1"/>
                </a:solidFill>
                <a:latin typeface="Arial Black" pitchFamily="34" charset="0"/>
              </a:rPr>
              <a:t> ТЫСЯЧ ЖИТЕЛЕЙ</a:t>
            </a:r>
            <a:endParaRPr lang="ru-RU" dirty="0"/>
          </a:p>
        </p:txBody>
      </p:sp>
      <p:sp>
        <p:nvSpPr>
          <p:cNvPr id="5" name="AutoShape 5"/>
          <p:cNvSpPr/>
          <p:nvPr/>
        </p:nvSpPr>
        <p:spPr>
          <a:xfrm>
            <a:off x="8441146" y="243405"/>
            <a:ext cx="9846854" cy="10067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8607437" y="330533"/>
            <a:ext cx="9680563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7"/>
              </a:lnSpc>
            </a:pPr>
            <a:r>
              <a:rPr lang="en-US" sz="4800" spc="588" dirty="0">
                <a:solidFill>
                  <a:srgbClr val="04345C"/>
                </a:solidFill>
                <a:latin typeface="Lato Heavy" pitchFamily="34" charset="0"/>
                <a:cs typeface="Lato Heavy" pitchFamily="34" charset="0"/>
              </a:rPr>
              <a:t>"ЗИМНЕЕ ВОЛШЕБСТВО"</a:t>
            </a:r>
          </a:p>
        </p:txBody>
      </p:sp>
    </p:spTree>
    <p:extLst>
      <p:ext uri="{BB962C8B-B14F-4D97-AF65-F5344CB8AC3E}">
        <p14:creationId xmlns:p14="http://schemas.microsoft.com/office/powerpoint/2010/main" val="40379803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геноцид\tild6530-3332-4863-b635-303633333463__minsk_occupation_464 Полицейские формирования на демонстрации по случаю созыва в Минске 2-го всебелорусского конгресса 27.06.19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 bwMode="auto">
          <a:xfrm>
            <a:off x="0" y="0"/>
            <a:ext cx="18288000" cy="1123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18288000" cy="11239500"/>
          </a:xfrm>
          <a:prstGeom prst="rect">
            <a:avLst/>
          </a:prstGeom>
          <a:solidFill>
            <a:srgbClr val="080B44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-1524000" y="6419392"/>
            <a:ext cx="15220880" cy="47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3315" spc="364" dirty="0">
                <a:solidFill>
                  <a:srgbClr val="FFFFFF"/>
                </a:solidFill>
                <a:latin typeface="Lato Heavy" pitchFamily="34" charset="0"/>
                <a:cs typeface="Lato Heavy" pitchFamily="34" charset="0"/>
              </a:rPr>
              <a:t>В РАСПОРЯЖЕНИИ СЛЕДСТВИЯ СПИСОК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13973" y="5225935"/>
            <a:ext cx="3521063" cy="200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ru-RU" sz="13993" dirty="0" smtClean="0">
                <a:solidFill>
                  <a:srgbClr val="FFFFFF"/>
                </a:solidFill>
                <a:latin typeface="Lato Heavy" pitchFamily="34" charset="0"/>
                <a:cs typeface="Lato Heavy" pitchFamily="34" charset="0"/>
              </a:rPr>
              <a:t> 400</a:t>
            </a:r>
            <a:endParaRPr lang="en-US" sz="13993" dirty="0">
              <a:solidFill>
                <a:srgbClr val="FFFFFF"/>
              </a:solidFill>
              <a:latin typeface="Lato Heavy" pitchFamily="34" charset="0"/>
              <a:cs typeface="Lato Heavy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315836" y="6477870"/>
            <a:ext cx="4779768" cy="418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ru-RU" sz="2901" spc="319" dirty="0" smtClean="0">
                <a:solidFill>
                  <a:srgbClr val="FFFFFF"/>
                </a:solidFill>
                <a:latin typeface="Lato Heavy" pitchFamily="34" charset="0"/>
                <a:cs typeface="Lato Heavy" pitchFamily="34" charset="0"/>
              </a:rPr>
              <a:t>ЛИЦ</a:t>
            </a:r>
            <a:endParaRPr lang="en-US" sz="2901" spc="319" dirty="0">
              <a:solidFill>
                <a:srgbClr val="FFFFFF"/>
              </a:solidFill>
              <a:latin typeface="Lato Heavy" pitchFamily="34" charset="0"/>
              <a:cs typeface="Lato Heavy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6606" y="7429500"/>
            <a:ext cx="16374787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ru-RU" sz="3566" spc="392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ИМЕНА НЕКОТОРЫХ </a:t>
            </a:r>
            <a:r>
              <a:rPr lang="ru-RU" sz="3566" spc="392" dirty="0" smtClean="0">
                <a:solidFill>
                  <a:srgbClr val="FFC000"/>
                </a:solidFill>
                <a:latin typeface="Arial Black" pitchFamily="34" charset="0"/>
                <a:cs typeface="Lato Heavy" pitchFamily="34" charset="0"/>
              </a:rPr>
              <a:t>ЖИВЫХ ПРЕСТУПНИКОВ </a:t>
            </a:r>
          </a:p>
          <a:p>
            <a:pPr algn="ctr">
              <a:lnSpc>
                <a:spcPts val="4386"/>
              </a:lnSpc>
            </a:pPr>
            <a:r>
              <a:rPr lang="ru-RU" sz="3566" spc="392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НАМ ИЗВЕСТНЫ, ПОЛЬЗУЯСЬ ЗАЩИТОЙ ИНОСТРАННЫХ ГОСУДАРСТВ ОНИ СКРЫВАЮТСЯ </a:t>
            </a:r>
          </a:p>
          <a:p>
            <a:pPr algn="ctr">
              <a:lnSpc>
                <a:spcPts val="4386"/>
              </a:lnSpc>
            </a:pPr>
            <a:r>
              <a:rPr lang="ru-RU" sz="3566" spc="392" dirty="0" smtClean="0">
                <a:solidFill>
                  <a:srgbClr val="FFFFFF"/>
                </a:solidFill>
                <a:latin typeface="Arial Black" pitchFamily="34" charset="0"/>
                <a:cs typeface="Lato Heavy" pitchFamily="34" charset="0"/>
              </a:rPr>
              <a:t>НА ИХ ТЕРРИТОРИЯХ. </a:t>
            </a:r>
            <a:endParaRPr lang="en-US" sz="3566" spc="392" dirty="0">
              <a:solidFill>
                <a:srgbClr val="FFFFFF"/>
              </a:solidFill>
              <a:latin typeface="Arial Black" pitchFamily="34" charset="0"/>
              <a:cs typeface="Lato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2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9900" y="2793186"/>
            <a:ext cx="32893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en-US" sz="4800" spc="921" dirty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ЛИТВУ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1062573" y="3290521"/>
            <a:ext cx="467713" cy="512309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4500" y="4432226"/>
            <a:ext cx="79629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en-US" sz="4800" spc="921" dirty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ВЕЛИКОБРИТАНИЮ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1062573" y="4869081"/>
            <a:ext cx="467713" cy="512309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4500" y="6032426"/>
            <a:ext cx="78105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en-US" sz="4800" spc="921" dirty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КАНАДУ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1062573" y="6580477"/>
            <a:ext cx="467713" cy="512309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712536" y="720603"/>
            <a:ext cx="16417738" cy="205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70"/>
              </a:lnSpc>
            </a:pPr>
            <a:r>
              <a:rPr lang="en-US" sz="4447" spc="489" dirty="0">
                <a:solidFill>
                  <a:srgbClr val="FFFFFF"/>
                </a:solidFill>
                <a:latin typeface="Lato Heavy" pitchFamily="34" charset="0"/>
                <a:cs typeface="Lato Heavy" pitchFamily="34" charset="0"/>
              </a:rPr>
              <a:t>В РАМКАХ МЕЖДУНАРОДНОГО СОТРУДНИЧЕСТВА НАПРАВЛЕНЫ ПОРУЧЕНИЯ ОБ ОКАЗАНИИ ПРАВОВОЙ ПОМОЩИ В:</a:t>
            </a:r>
          </a:p>
        </p:txBody>
      </p:sp>
      <p:grpSp>
        <p:nvGrpSpPr>
          <p:cNvPr id="12" name="Group 3"/>
          <p:cNvGrpSpPr/>
          <p:nvPr/>
        </p:nvGrpSpPr>
        <p:grpSpPr>
          <a:xfrm rot="5400000">
            <a:off x="1063602" y="4064876"/>
            <a:ext cx="467713" cy="512309"/>
            <a:chOff x="0" y="0"/>
            <a:chExt cx="6350000" cy="5499100"/>
          </a:xfrm>
        </p:grpSpPr>
        <p:sp>
          <p:nvSpPr>
            <p:cNvPr id="13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2"/>
          <p:cNvSpPr txBox="1"/>
          <p:nvPr/>
        </p:nvSpPr>
        <p:spPr>
          <a:xfrm>
            <a:off x="1739900" y="3547747"/>
            <a:ext cx="35941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en-US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Л</a:t>
            </a: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АТВИЮ</a:t>
            </a:r>
            <a:endParaRPr lang="en-US" sz="4800" spc="92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grpSp>
        <p:nvGrpSpPr>
          <p:cNvPr id="15" name="Group 9"/>
          <p:cNvGrpSpPr/>
          <p:nvPr/>
        </p:nvGrpSpPr>
        <p:grpSpPr>
          <a:xfrm rot="5400000">
            <a:off x="1062572" y="5715259"/>
            <a:ext cx="467713" cy="512309"/>
            <a:chOff x="0" y="0"/>
            <a:chExt cx="6350000" cy="5499100"/>
          </a:xfrm>
        </p:grpSpPr>
        <p:sp>
          <p:nvSpPr>
            <p:cNvPr id="16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8"/>
          <p:cNvSpPr txBox="1"/>
          <p:nvPr/>
        </p:nvSpPr>
        <p:spPr>
          <a:xfrm>
            <a:off x="1714500" y="5194226"/>
            <a:ext cx="36957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США</a:t>
            </a:r>
            <a:endParaRPr lang="en-US" sz="4800" spc="92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1676400" y="6852211"/>
            <a:ext cx="7962900" cy="1110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АВСТРАЛИЮ</a:t>
            </a:r>
            <a:endParaRPr lang="en-US" sz="4800" spc="92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676400" y="7734300"/>
            <a:ext cx="7962900" cy="1110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АРГЕНТИНУ</a:t>
            </a:r>
            <a:endParaRPr lang="en-US" sz="4800" spc="92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1714500" y="8648700"/>
            <a:ext cx="79629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03"/>
              </a:lnSpc>
            </a:pP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БРАЗИЛ</a:t>
            </a:r>
            <a:r>
              <a:rPr lang="en-US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ИЮ</a:t>
            </a:r>
            <a:r>
              <a:rPr lang="ru-RU" sz="4800" spc="92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 И ДР.</a:t>
            </a:r>
            <a:endParaRPr lang="en-US" sz="4800" spc="92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  <p:grpSp>
        <p:nvGrpSpPr>
          <p:cNvPr id="22" name="Group 9"/>
          <p:cNvGrpSpPr/>
          <p:nvPr/>
        </p:nvGrpSpPr>
        <p:grpSpPr>
          <a:xfrm rot="5400000">
            <a:off x="1062571" y="7444806"/>
            <a:ext cx="467713" cy="512309"/>
            <a:chOff x="0" y="0"/>
            <a:chExt cx="6350000" cy="5499100"/>
          </a:xfrm>
        </p:grpSpPr>
        <p:sp>
          <p:nvSpPr>
            <p:cNvPr id="23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9"/>
          <p:cNvGrpSpPr/>
          <p:nvPr/>
        </p:nvGrpSpPr>
        <p:grpSpPr>
          <a:xfrm rot="5400000">
            <a:off x="1062570" y="8192551"/>
            <a:ext cx="467713" cy="512309"/>
            <a:chOff x="0" y="0"/>
            <a:chExt cx="6350000" cy="5499100"/>
          </a:xfrm>
        </p:grpSpPr>
        <p:sp>
          <p:nvSpPr>
            <p:cNvPr id="25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9"/>
          <p:cNvGrpSpPr/>
          <p:nvPr/>
        </p:nvGrpSpPr>
        <p:grpSpPr>
          <a:xfrm rot="5400000">
            <a:off x="1063602" y="9109076"/>
            <a:ext cx="467713" cy="512309"/>
            <a:chOff x="0" y="0"/>
            <a:chExt cx="6350000" cy="5499100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Прямоугольник 27"/>
          <p:cNvSpPr/>
          <p:nvPr/>
        </p:nvSpPr>
        <p:spPr>
          <a:xfrm>
            <a:off x="11119989" y="3294103"/>
            <a:ext cx="5748690" cy="5616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свыше</a:t>
            </a:r>
            <a:r>
              <a:rPr lang="ru-RU" sz="28700" b="1" dirty="0" smtClean="0">
                <a:solidFill>
                  <a:srgbClr val="FFC000"/>
                </a:solidFill>
              </a:rPr>
              <a:t>80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ПРОСЬБ ОБ ОКАЗАНИИ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ПРАВОВОЙ ПОМОЩИ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5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геноцид\Без названия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07" y="76200"/>
            <a:ext cx="18301607" cy="102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51707" y="-266700"/>
            <a:ext cx="18949307" cy="10591800"/>
          </a:xfrm>
          <a:prstGeom prst="rect">
            <a:avLst/>
          </a:prstGeom>
          <a:solidFill>
            <a:srgbClr val="080B44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5016" y="571500"/>
            <a:ext cx="29603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май 2021г.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378" y="1357248"/>
            <a:ext cx="15060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ЗАКОН «О НЕДОПУЩЕНИИ РЕАБИЛИТАЦИИ НАЦИЗМА»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8690" y="2864703"/>
            <a:ext cx="37378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январь 2022г.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5016" y="3695700"/>
            <a:ext cx="12931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ЗАКОН «О ГЕНОЦИДЕ БЕЛОРУССКОГО НАРОДА»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26694" y="5981700"/>
            <a:ext cx="12261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с</a:t>
            </a:r>
            <a:r>
              <a:rPr lang="ru-RU" sz="4800" dirty="0" smtClean="0">
                <a:solidFill>
                  <a:schemeClr val="bg1"/>
                </a:solidFill>
              </a:rPr>
              <a:t>татья 15 новой редакции Конституции 2022г.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7381" y="6972300"/>
            <a:ext cx="15485265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ЗАКРЕПЛЕНО, ЧТО ГОСУДАРСТВО ОБЕСПЕЧИВАЕТ СОХРАНЕНИЕ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 ИСТОРИЧЕСКОЙ ПРАВДЫ И ПАМЯТИ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О ГЕРОИЧЕСКОМ ПОДВИГЕ БЕЛОРУССКОГО НАРОДА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 В ГОДЫ ВЕЛИКОЙ ОТЕЧЕСТВЕННОЙ ВОЙНЫ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971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геноцид\gip2022hat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" y="-1"/>
            <a:ext cx="18296466" cy="1029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495300"/>
            <a:ext cx="17050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МЕРОПРИЯТИЯ ПО УВЕКОВЕЧЕНИЮ ПАМЯТИ О ЖЕРТВАХ ГЕНОЦИДА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G:\геноцид\Skld93DSVSVyKeGnOqgWdtXdX0O2cKSHbWTr_hJsvQfYP9Oz4HVN0tsZTCFyZrWBKX2gx7_J8Js0wBPh_wb8IX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771899"/>
            <a:ext cx="8686801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геноцид\186a04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3" r="10674"/>
          <a:stretch/>
        </p:blipFill>
        <p:spPr bwMode="auto">
          <a:xfrm>
            <a:off x="6106886" y="4838481"/>
            <a:ext cx="12181114" cy="54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геноцид\photo_2022_05_05_15_48_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2" b="21594"/>
          <a:stretch/>
        </p:blipFill>
        <p:spPr bwMode="auto">
          <a:xfrm>
            <a:off x="6132286" y="3771900"/>
            <a:ext cx="12155714" cy="33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52400" y="2021114"/>
            <a:ext cx="19403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МУЗЕЯХ И БИБЛИОТЕКАХ ГОРОДОВ И СЕЛ СОЗДАНЫ ЭКСПОЗИЦИИ,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ПОСВЯЩЕННЫЕ ПАМЯТИ ЖЕРТВ ГЕНОЦИДА, ТЕМАТИЧЕСКИЕ ЛИТЕРАТУРНЫЕ СЕКЦИИ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1000" y="495300"/>
            <a:ext cx="17050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МЕРОПРИЯТИЯ ПО УВЕКОВЕЧЕНИЮ ПАМЯТИ О ЖЕРТВАХ ГЕНОЦИДА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15686" y="2207787"/>
            <a:ext cx="19403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РЕФОРМИРУЮТСЯ ОБРАЗОВАТЕЛЬНЫЕ ПРОГРАММЫ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В УЧРЕЖДЕНИЯХ ОБРАЗОВАНИЯ ВСЕХ УРОВНЕЙ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E:\2. Фотоархив\Генпрокуратура 2022\13.04.22 Финевич прокуроры детский сад\Новая папка\IMG_9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58" y="3531226"/>
            <a:ext cx="10203542" cy="67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2. Фотоархив\Генпрокуратура 2022\13.04.22 Финевич прокуроры детский сад\Новая папка\IMG_91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r="9560"/>
          <a:stretch/>
        </p:blipFill>
        <p:spPr bwMode="auto">
          <a:xfrm>
            <a:off x="-14514" y="3531226"/>
            <a:ext cx="8098972" cy="67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181100" y="7240012"/>
            <a:ext cx="16421019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ОДНА ИЗ ЦЕЛЕЙ ВОЙНЫ ПРОТИВ СОВЕТСКОГО СОЮЗА - 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СОКРАЩЕНИЕ СЛАВЯНСКОГО НАСЕЛЕНИЯ </a:t>
            </a:r>
          </a:p>
          <a:p>
            <a:pPr algn="ctr"/>
            <a:r>
              <a:rPr lang="ru-RU" sz="6600" b="1" dirty="0" smtClean="0">
                <a:solidFill>
                  <a:srgbClr val="FFC000"/>
                </a:solidFill>
              </a:rPr>
              <a:t>НА </a:t>
            </a:r>
            <a:r>
              <a:rPr lang="ru-RU" sz="9600" b="1" dirty="0" smtClean="0">
                <a:solidFill>
                  <a:srgbClr val="FFC000"/>
                </a:solidFill>
              </a:rPr>
              <a:t>30 000 000</a:t>
            </a:r>
            <a:r>
              <a:rPr lang="ru-RU" sz="6600" b="1" dirty="0" smtClean="0">
                <a:solidFill>
                  <a:srgbClr val="FFC000"/>
                </a:solidFill>
              </a:rPr>
              <a:t> ЧЕЛОВЕК</a:t>
            </a:r>
            <a:endParaRPr lang="en-US" sz="6000" b="1" spc="52" dirty="0">
              <a:solidFill>
                <a:srgbClr val="FFC000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20482" name="Picture 2" descr="G:\геноцид\казнь советских подпольщиков в минске площадь якуба колас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r="11870"/>
          <a:stretch/>
        </p:blipFill>
        <p:spPr bwMode="auto">
          <a:xfrm>
            <a:off x="0" y="0"/>
            <a:ext cx="7620000" cy="71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геноцид\25-13_kopiya_8 немцы сжигание дереве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499" y="841"/>
            <a:ext cx="10604501" cy="714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геноцид\2022_05_05-12.00.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83"/>
            <a:ext cx="18288000" cy="103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52400" y="0"/>
            <a:ext cx="18516600" cy="10325100"/>
          </a:xfrm>
          <a:prstGeom prst="rect">
            <a:avLst/>
          </a:prstGeom>
          <a:solidFill>
            <a:srgbClr val="080B44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1001" y="1562100"/>
            <a:ext cx="7315199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 ИМПУЛЬС НОВЫМ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НАУЧНЫМ, АРХИВНО-ИССЛЕДОВАТЕЛЬСКИМ И ПОИСКОВЫМ РАБОТАМ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РЕДАКЦИЕЙ ГЕНЕРАЛЬНОЙ ПРОКУРАТУРЫ ОПУБЛИКОВАН СБОРНИК ИНФОРМАЦИОННО-АНАЛИТИЧЕСКИХ МАТЕРИАЛОВ И ДОКУМЕНТОВ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«ГЕНОЦИД БЕЛОРУССКОГО НАРОДА»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495300"/>
            <a:ext cx="17050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МЕРОПРИЯТИЯ ПО УВЕКОВЕЧЕНИЮ ПАМЯТИ О ЖЕРТВАХ ГЕНОЦИДА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53400" y="709982"/>
            <a:ext cx="990600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ОСНОВАНИИ РЕЗУЛЬТАТОВ РАССЛЕДОВАНИЯ УГОЛОВНОГО ДЕЛА ГЕНЕРАЛЬНОЙ ПРОКУРАТУРОЙ ПОДГОТОВЛЕНО ИЗДАНИЕ </a:t>
            </a:r>
            <a:b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«ГЕНОЦИД БЕЛОРУССКОГО НАРОДА. ЛАГЕРЯ СМЕРТИ»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НЕМ ПРЕДСТАВЛЕНЫ НОВЫЕ </a:t>
            </a:r>
            <a:b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РАНЕЕ НЕИЗВЕСТНЫЕ ШИРОКОЙ ОБЩЕСТВЕННОСТИ СВЕДЕНИЯ </a:t>
            </a:r>
            <a:b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ЛАГЕРЯХ СМЕРТИ НА ТЕРРИТОРИИ БССР </a:t>
            </a:r>
            <a:b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ПЕРИОД ОККУПАЦИИ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425" r="-26" b="-470"/>
          <a:stretch/>
        </p:blipFill>
        <p:spPr>
          <a:xfrm>
            <a:off x="0" y="66403"/>
            <a:ext cx="7992291" cy="10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69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3036" r="3516" b="2436"/>
          <a:stretch/>
        </p:blipFill>
        <p:spPr>
          <a:xfrm>
            <a:off x="0" y="3312"/>
            <a:ext cx="11997890" cy="102836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94370" y="2200787"/>
            <a:ext cx="6019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ПРОСТРАНСТВЕННЫЙ СЛОЙ </a:t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КООРДИНАТАМИ УНИЧТОЖЕННЫХ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НАЦИСТАМИ И ИХ ПОСОБНИКАМИ ПОЛНОСТЬЮ ИЛИ ЧАСТИЧНО ДЕРЕВЕНЬ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ВЕЛИКОЙ ОТЕЧЕСТВЕННОЙ ВОЙНЫ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99070" y="246008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ПУБЛИЧНАЯ КАДАСТРОВАЯ КАРТА </a:t>
            </a:r>
            <a:endParaRPr lang="ru-RU" sz="36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73000" y="8667326"/>
            <a:ext cx="50625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MAP.NCA.BY</a:t>
            </a: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30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1440" y="5715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ПУБЛИЧНАЯ КАДАСТРОВАЯ КАРТА </a:t>
            </a:r>
            <a:endParaRPr lang="ru-RU" sz="36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3860" y="2647801"/>
            <a:ext cx="60198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ПРОСТРАНСТВЕННЫЙ СЛОЙ </a:t>
            </a:r>
          </a:p>
          <a:p>
            <a:pPr algn="ctr"/>
            <a:r>
              <a:rPr lang="ru-RU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«МЕСТА ПРИНУДИТЕЛЬНОГО СОДЕРЖАНИЯ НАСЕЛЕНИЯ (ЛАГЕРЯ СМЕРТИ)»</a:t>
            </a:r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КООРДИНАТАМИ ЛАГЕРЕЙ СМЕРТИ, СОЗДАННЫХ НАЦИСТАМИ И ИХ ПОСОБНИКАМИ</a:t>
            </a:r>
            <a:b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ВЕЛИКОЙ ОТЕЧЕСТВЕННОЙ ВОЙНЫ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82200" y="8572500"/>
            <a:ext cx="50625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MAP.NCA.BY</a:t>
            </a: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0500"/>
            <a:ext cx="11374611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28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геноцид\Без названия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9914"/>
            <a:ext cx="18301607" cy="102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38100"/>
            <a:ext cx="18516600" cy="10325100"/>
          </a:xfrm>
          <a:prstGeom prst="rect">
            <a:avLst/>
          </a:prstGeom>
          <a:solidFill>
            <a:srgbClr val="080B4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9600" y="1104900"/>
            <a:ext cx="1737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Создана </a:t>
            </a:r>
            <a:r>
              <a:rPr lang="ru-RU" sz="4400" b="1" dirty="0" smtClean="0">
                <a:solidFill>
                  <a:schemeClr val="bg1"/>
                </a:solidFill>
              </a:rPr>
              <a:t>межведомственная рабочая группа по расчету ущерба, причиненного в годы ВОВ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487" y="6992257"/>
            <a:ext cx="173735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>
                <a:solidFill>
                  <a:schemeClr val="bg1"/>
                </a:solidFill>
              </a:rPr>
              <a:t>Активизирована работа созданной под </a:t>
            </a:r>
            <a:r>
              <a:rPr lang="ru-RU" sz="4400" dirty="0" smtClean="0">
                <a:solidFill>
                  <a:schemeClr val="bg1"/>
                </a:solidFill>
              </a:rPr>
              <a:t>руководством Министерства </a:t>
            </a:r>
            <a:r>
              <a:rPr lang="ru-RU" sz="4400" dirty="0">
                <a:solidFill>
                  <a:schemeClr val="bg1"/>
                </a:solidFill>
              </a:rPr>
              <a:t>культуры </a:t>
            </a:r>
            <a:r>
              <a:rPr lang="ru-RU" sz="4400" b="1" dirty="0">
                <a:solidFill>
                  <a:schemeClr val="bg1"/>
                </a:solidFill>
              </a:rPr>
              <a:t>Комиссии по выявлению, </a:t>
            </a:r>
            <a:r>
              <a:rPr lang="ru-RU" sz="4400" b="1" dirty="0" smtClean="0">
                <a:solidFill>
                  <a:schemeClr val="bg1"/>
                </a:solidFill>
              </a:rPr>
              <a:t>возвращению</a:t>
            </a:r>
            <a:r>
              <a:rPr lang="ru-RU" sz="4400" b="1" dirty="0">
                <a:solidFill>
                  <a:schemeClr val="bg1"/>
                </a:solidFill>
              </a:rPr>
              <a:t>, совместному использованию и введению </a:t>
            </a:r>
            <a:r>
              <a:rPr lang="ru-RU" sz="4400" b="1" dirty="0" smtClean="0">
                <a:solidFill>
                  <a:schemeClr val="bg1"/>
                </a:solidFill>
              </a:rPr>
              <a:t>в </a:t>
            </a:r>
            <a:r>
              <a:rPr lang="ru-RU" sz="4400" b="1" dirty="0">
                <a:solidFill>
                  <a:schemeClr val="bg1"/>
                </a:solidFill>
              </a:rPr>
              <a:t>научный и культурный оборот культурных ценностей</a:t>
            </a:r>
            <a:r>
              <a:rPr lang="ru-RU" sz="4400" dirty="0">
                <a:solidFill>
                  <a:schemeClr val="bg1"/>
                </a:solidFill>
              </a:rPr>
              <a:t>, </a:t>
            </a:r>
            <a:r>
              <a:rPr lang="ru-RU" sz="4400" dirty="0" smtClean="0">
                <a:solidFill>
                  <a:schemeClr val="bg1"/>
                </a:solidFill>
              </a:rPr>
              <a:t>оказавшихся </a:t>
            </a:r>
            <a:r>
              <a:rPr lang="ru-RU" sz="4400" dirty="0">
                <a:solidFill>
                  <a:schemeClr val="bg1"/>
                </a:solidFill>
              </a:rPr>
              <a:t>за границей Республики Беларусь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геноцид\images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31" y="0"/>
            <a:ext cx="1877687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76931" y="-190500"/>
            <a:ext cx="18793531" cy="10515600"/>
          </a:xfrm>
          <a:prstGeom prst="rect">
            <a:avLst/>
          </a:prstGeom>
          <a:solidFill>
            <a:srgbClr val="080B44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3034" y="342900"/>
            <a:ext cx="17373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2020 ГОДУ БЕЛАРУСЬ ВНОВЬ СТОЛКНУЛАСЬ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ПРОЯВЛЕНИЯМИ ЭКСТРЕМИЗМА И ТЕРРОРИЗМА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НАЦИСТСКОЙ СИМВОЛИКОЙ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6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геноцид\1045412312_0_130_3072_1868_600x0_80_0_0_2dfb59541a253f232d9c5d0c7b4fe6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4984750"/>
            <a:ext cx="9384513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геноцид\000022_1597029837_40223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70" y="4984750"/>
            <a:ext cx="9491682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геноцид\IMG_20200810_22394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 b="24293"/>
          <a:stretch/>
        </p:blipFill>
        <p:spPr bwMode="auto">
          <a:xfrm>
            <a:off x="77991" y="1"/>
            <a:ext cx="13034466" cy="49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:\0269dee68aee35de24a979c9c1c62b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457" y="-190793"/>
            <a:ext cx="5175543" cy="517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76931" y="-190500"/>
            <a:ext cx="18793531" cy="10515600"/>
          </a:xfrm>
          <a:prstGeom prst="rect">
            <a:avLst/>
          </a:prstGeom>
          <a:solidFill>
            <a:srgbClr val="080B44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4723" y="4457700"/>
            <a:ext cx="16100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РАДИКАЛЬНО НАСТРОЕННЫЕ ЛИЦА ДО ЗАКРЫТИЯ ИЗБИРАТЕЛЬНЫХ УЧАСТКОВ И ПОДВЕДЕНИЯ ОФИЦИАЛЬНЫХ ИТОГОВ ВЫБОРОВ, </a:t>
            </a:r>
          </a:p>
          <a:p>
            <a:pPr algn="ctr"/>
            <a:r>
              <a:rPr lang="ru-RU" sz="4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В ПОСЛЕДУЮЩЕМ ПРЕДПРИНЯЛИ ПОПЫТКИ </a:t>
            </a:r>
          </a:p>
          <a:p>
            <a:pPr algn="ctr"/>
            <a:r>
              <a:rPr lang="ru-RU" sz="4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СВЕРЖЕНИЯ ВЛАСТИ НЕЗАКОННЫМ ПУТЕМ</a:t>
            </a:r>
          </a:p>
          <a:p>
            <a:pPr algn="ctr"/>
            <a:endParaRPr lang="ru-RU" sz="4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2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геноцид\7559758613819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79431" cy="113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76931" y="-190500"/>
            <a:ext cx="18793531" cy="10515600"/>
          </a:xfrm>
          <a:prstGeom prst="rect">
            <a:avLst/>
          </a:prstGeom>
          <a:solidFill>
            <a:srgbClr val="080B44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3034" y="342900"/>
            <a:ext cx="173735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ОРГАНИЗОВАННАЯ РЯДОМ ЗАПАДНЫХ СТРАН ПОПЫТКА ОСУЩЕСТВЛЕНИЯ ГОСУДАРСТВЕННОГО ПЕРЕВОРОТА, СМЕНЫ ВЛАСТИ В СТРАНЕ НАСИЛЬСТВЕННЫМ ПУТЕМ</a:t>
            </a:r>
          </a:p>
          <a:p>
            <a:pPr algn="ctr"/>
            <a:r>
              <a:rPr lang="ru-RU" sz="5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ИСПОЛЬЗОВАНИЕМ ЭКСТРЕМИСТСКИХ ЭЛЕМЕНТОВ</a:t>
            </a:r>
            <a:endParaRPr lang="ru-RU" sz="5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05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Для сайта\IMG_3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200" y="7701677"/>
            <a:ext cx="1600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ТЕМА ВЕЛИКОЙ ОТЕЧЕСТВЕННОЙ ВОЙНЫ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БОРЬБЫ БЕЛОРУССКОГО НАРОДА ЯВЛЯЕТСЯ АКТУАЛЬНОЙ?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3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геноцид\000022_1543217618_32696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1"/>
            <a:ext cx="18288000" cy="102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76931" y="-190500"/>
            <a:ext cx="18793531" cy="10515600"/>
          </a:xfrm>
          <a:prstGeom prst="rect">
            <a:avLst/>
          </a:prstGeom>
          <a:solidFill>
            <a:srgbClr val="080B44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4431665"/>
            <a:ext cx="1767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ПОДАВЛЯЮЩЕЕ БОЛЬШИНСТВО БЕЛОРУССКОГО НАРОДА НЕ ВОСПРИНИМАЛО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НАЦИСТСКУЮ ИДЕОЛОГИЮ И СИСТЕМУ ОККУПАЦИОННОГО РЕЖИМА,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САМООТВЕРЖЕННО ВЫСТУПИЛО НА НЕВИДАННУЮ В ИСТОРИИ БОРЬБУ ПРОТИВ АГРЕССОРОВ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3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706350" y="3238500"/>
            <a:ext cx="54292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ОБЕСПЕЧИВАЛАСЬ </a:t>
            </a:r>
            <a:r>
              <a:rPr lang="ru-RU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НЕПОДСУДНОСТЬ ВОЕННОСЛУЖАЩИХ </a:t>
            </a:r>
            <a:endParaRPr lang="ru-RU" sz="3600" b="1" dirty="0" smtClean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ЗА </a:t>
            </a:r>
            <a:r>
              <a:rPr lang="ru-RU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ДЕЙСТВИЯ </a:t>
            </a:r>
            <a:endParaRPr lang="ru-RU" sz="3600" b="1" dirty="0" smtClean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ПО </a:t>
            </a:r>
            <a:r>
              <a:rPr lang="ru-RU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ОТНОШЕНИЮ </a:t>
            </a:r>
            <a:endParaRPr lang="ru-RU" sz="3600" b="1" dirty="0" smtClean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К </a:t>
            </a:r>
            <a:r>
              <a:rPr lang="ru-RU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ГРАЖДАНСКОМУ НАСЕЛЕНИЮ</a:t>
            </a:r>
            <a:endParaRPr lang="en-US" sz="36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pPr algn="ctr"/>
            <a:endParaRPr lang="ru-RU" sz="4000" dirty="0"/>
          </a:p>
        </p:txBody>
      </p:sp>
      <p:pic>
        <p:nvPicPr>
          <p:cNvPr id="1026" name="Picture 2" descr="G:\геноцид\труп женщины и ее не рожденного ребенка погибшихв результате бомбардировки по советсвеой коллонне между Белостоком и Волковыск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449" y="79834"/>
            <a:ext cx="14020800" cy="103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199" y="171450"/>
            <a:ext cx="12163425" cy="172354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4"/>
          <p:cNvSpPr txBox="1"/>
          <p:nvPr/>
        </p:nvSpPr>
        <p:spPr>
          <a:xfrm>
            <a:off x="-2362200" y="190500"/>
            <a:ext cx="177546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7200" b="1" spc="352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" pitchFamily="34" charset="0"/>
              </a:rPr>
              <a:t>РАЗРЕШАЛОСЬ</a:t>
            </a:r>
            <a:r>
              <a:rPr lang="ru-RU" sz="4000" b="1" spc="352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" pitchFamily="34" charset="0"/>
              </a:rPr>
              <a:t> </a:t>
            </a:r>
          </a:p>
          <a:p>
            <a:pPr algn="ctr"/>
            <a:r>
              <a:rPr lang="ru-RU" sz="3600" b="1" spc="352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" pitchFamily="34" charset="0"/>
              </a:rPr>
              <a:t>УНИЧТОЖЕНИЕ МИРНОГО НАСЕЛЕНИЯ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95324" y="8563450"/>
            <a:ext cx="12782549" cy="172354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ТРУП ЖЕНЩИНЫ И ЕЕ НЕРОЖДЕННОГО </a:t>
            </a:r>
            <a:r>
              <a:rPr lang="ru-RU" sz="2400" b="1" dirty="0" smtClean="0">
                <a:latin typeface="Arial Black" pitchFamily="34" charset="0"/>
              </a:rPr>
              <a:t>РЕБЕНКА, </a:t>
            </a:r>
            <a:r>
              <a:rPr lang="ru-RU" sz="2400" b="1" dirty="0" smtClean="0">
                <a:latin typeface="Arial Black" pitchFamily="34" charset="0"/>
              </a:rPr>
              <a:t>ПОГИБШИХ В РЕЗУЛЬТАТЕ БОМБАРДИРОВКИ 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ПО СОВЕТСКОЙ КОЛЛОННЕ МЕЖДУ БЕЛОСТОКОМ И ВОЛКОВЫСКОМ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215249"/>
            <a:ext cx="1508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В НЕКОТОРЫХ СТРАНАХ СТАЛИ ЗАБЫВАТЬСЯ ВОЕННЫЕ ПРЕСТУПЛЕНИЯ НАЦИСТСКОЙ ГЕРМАНИИ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И ЕЕ ПОСОБНИКОВ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6388" name="Picture 4" descr="G:\геноцид\1779937415_0_42_601_380_1920x0_80_0_0_e00faee896b172fbdcd9c9ac3df6993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8"/>
          <a:stretch/>
        </p:blipFill>
        <p:spPr bwMode="auto">
          <a:xfrm>
            <a:off x="5410200" y="2384771"/>
            <a:ext cx="15948914" cy="79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G:\геноцид\4471358edccc93d2842bbaf1123f112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85" y="2476500"/>
            <a:ext cx="7724274" cy="463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геноцид\nintchdbpict000512075216-870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" y="5760720"/>
            <a:ext cx="7543801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419100"/>
            <a:ext cx="1508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ДЕМОНТАЖ ПАМЯТНИКОВ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СОВЕТСКИМ ВОИНАМ-ОСВОБОДИТЕЛЯМ В ЕВРОПЕ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G:\геноцид\61004dac02e8bd0cda6a3a90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63" y="2085891"/>
            <a:ext cx="14587559" cy="820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геноцид\755009841687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" y="6743700"/>
            <a:ext cx="628616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геноцид\wide_4_3_2c8b38b619a15896c285a1ea9332ba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891"/>
            <a:ext cx="6436766" cy="46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1045639869_644_0_2505_2048_1920x0_80_0_0_5292a0f231f2e7836939ae3451a25f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58"/>
            <a:ext cx="9331765" cy="102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01200" y="1866900"/>
            <a:ext cx="84582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ПРАКТИКА ЭКОНОМИЧЕСКОГО УДУШЕНИЯ НАРОДОВ ВНОВЬ ВОСТРЕБОВАНА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ВИДЕ САНКЦИОННОЙ ПОЛИТИКИ.</a:t>
            </a:r>
          </a:p>
          <a:p>
            <a:endParaRPr lang="ru-RU" sz="3600" dirty="0" smtClean="0">
              <a:solidFill>
                <a:schemeClr val="bg1"/>
              </a:solidFill>
            </a:endParaRPr>
          </a:p>
          <a:p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ru-RU" sz="4000" i="1" dirty="0" smtClean="0">
                <a:solidFill>
                  <a:schemeClr val="bg1"/>
                </a:solidFill>
              </a:rPr>
              <a:t>СРЕДНЕВЕКОВАЯ БОРЬБА ЗА ТЕРРИТОРИИ И РЕСУРСЫ ПРОДОЛЖАЕТСЯ. ТОЛЬКО НА СМЕНУ КРЕСТОВЫМ ПОХОДАМ ПРИШЛА ЭКСПАНСИЯ ЗАРУБЕЖНЫХ ФОНДОВ… ПОСЛЕДОВАТЕЛИ НАЦИСТОВ ОДЕРЖИМЫ ИДЕЕЙ РЕВАНША…</a:t>
            </a:r>
            <a:r>
              <a:rPr lang="ru-RU" sz="3600" dirty="0" smtClean="0">
                <a:solidFill>
                  <a:schemeClr val="bg1"/>
                </a:solidFill>
              </a:rPr>
              <a:t>»</a:t>
            </a:r>
          </a:p>
          <a:p>
            <a:pPr algn="r"/>
            <a:endParaRPr lang="ru-RU" sz="3600" dirty="0" smtClean="0">
              <a:solidFill>
                <a:schemeClr val="bg1"/>
              </a:solidFill>
            </a:endParaRPr>
          </a:p>
          <a:p>
            <a:pPr algn="r"/>
            <a:r>
              <a:rPr lang="ru-RU" sz="3600" dirty="0" smtClean="0">
                <a:solidFill>
                  <a:schemeClr val="bg1"/>
                </a:solidFill>
              </a:rPr>
              <a:t>А.Г. Лукашенко</a:t>
            </a:r>
            <a:r>
              <a:rPr lang="ru-RU" sz="3600" dirty="0" smtClean="0"/>
              <a:t>. </a:t>
            </a:r>
          </a:p>
          <a:p>
            <a:pPr algn="r"/>
            <a:r>
              <a:rPr lang="ru-RU" sz="3600" dirty="0">
                <a:solidFill>
                  <a:schemeClr val="bg1"/>
                </a:solidFill>
              </a:rPr>
              <a:t>Президент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37108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5482" t="6606" r="16090" b="60917"/>
          <a:stretch/>
        </p:blipFill>
        <p:spPr bwMode="auto">
          <a:xfrm>
            <a:off x="2209800" y="723900"/>
            <a:ext cx="140970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372100"/>
            <a:ext cx="1645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Больше информации о расследовании уголовного дела </a:t>
            </a:r>
            <a:b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геноциде белорусского народа смотрите </a:t>
            </a:r>
            <a:b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официальном сайте </a:t>
            </a:r>
            <a:endParaRPr 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Генеральной прокуратуры Республики Беларусь </a:t>
            </a:r>
            <a:endParaRPr 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prokuratura.gov.by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\Desktop\выступление —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7" b="9813"/>
          <a:stretch/>
        </p:blipFill>
        <p:spPr bwMode="auto">
          <a:xfrm>
            <a:off x="0" y="2203785"/>
            <a:ext cx="18288000" cy="80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6063" y="411079"/>
            <a:ext cx="167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РАССЛЕДОВАНИЕ ГЕНОЦИДА БЕЛОРУССКОГО НАРОДА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ЯВЛЯЕТСЯ ДАНЬЮ ПАМЯТИ ПОГИБШИХ И СПОСОБСТВУЕТ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УСТАНОВЛЕНИЮ И СОХРАНЕНИЮ ИСТОРИЧЕСКОЙ СПРАВЕДЛИВОСТИ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7842265"/>
            <a:ext cx="167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АНТИФАШИСТСКИЙ ПРИНЦИП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676713"/>
            <a:ext cx="4492378" cy="69335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56921">
            <a:off x="-2729131" y="4598752"/>
            <a:ext cx="28593171" cy="10924387"/>
          </a:xfrm>
          <a:prstGeom prst="rect">
            <a:avLst/>
          </a:prstGeom>
          <a:solidFill>
            <a:srgbClr val="FFFFFF">
              <a:alpha val="3922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5970029" y="4729013"/>
            <a:ext cx="11194851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6"/>
              </a:lnSpc>
            </a:pPr>
            <a:r>
              <a:rPr lang="ru-RU" sz="5578" spc="111" dirty="0" smtClean="0">
                <a:solidFill>
                  <a:srgbClr val="E2EDF1"/>
                </a:solidFill>
                <a:latin typeface="Lato Heavy" pitchFamily="34" charset="0"/>
                <a:cs typeface="Lato Heavy" pitchFamily="34" charset="0"/>
              </a:rPr>
              <a:t>ГЕНЕРАЛЬНАЯ ПРОКУРАТУРА РЕСПУБЛИКИ БЕЛАРУСЬ</a:t>
            </a:r>
            <a:endParaRPr lang="en-US" sz="5578" spc="111" dirty="0">
              <a:solidFill>
                <a:srgbClr val="E2EDF1"/>
              </a:solidFill>
              <a:latin typeface="Lato Heavy" pitchFamily="34" charset="0"/>
              <a:cs typeface="Lato Heavy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геноцид\Без имени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04800" y="-266700"/>
            <a:ext cx="19126200" cy="10820400"/>
          </a:xfrm>
          <a:prstGeom prst="rect">
            <a:avLst/>
          </a:prstGeom>
          <a:solidFill>
            <a:srgbClr val="080B44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11277600" y="2171700"/>
            <a:ext cx="7010400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МАССОВОЕ УНИЧТОЖЕНИЕ ЛЮДЕЙ БЫЛО ПОСТАВЛЕНО </a:t>
            </a:r>
          </a:p>
          <a:p>
            <a:pPr algn="ctr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ПОТОК </a:t>
            </a:r>
          </a:p>
          <a:p>
            <a:pPr algn="ctr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ВЕЛОСЬ ВАРВАРСКИМИ МЕТОДАМИ </a:t>
            </a:r>
          </a:p>
          <a:p>
            <a:pPr algn="ctr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СРЕДСТВАМИ</a:t>
            </a:r>
            <a:endParaRPr lang="ru-RU" sz="2400" b="1" spc="352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геноцид\Без имени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8440400" cy="10287000"/>
          </a:xfrm>
          <a:prstGeom prst="rect">
            <a:avLst/>
          </a:prstGeom>
          <a:solidFill>
            <a:srgbClr val="080B44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63200" y="0"/>
            <a:ext cx="7924800" cy="10287000"/>
          </a:xfrm>
          <a:prstGeom prst="rect">
            <a:avLst/>
          </a:prstGeom>
          <a:solidFill>
            <a:srgbClr val="080B44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НА ТЕРРИТОРИИ БЕЛАРУСИ БЫЛИ ОРГАНИЗОВАНЫ </a:t>
            </a:r>
            <a:r>
              <a:rPr lang="ru-RU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580 </a:t>
            </a:r>
          </a:p>
          <a:p>
            <a:pPr algn="ctr"/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ЛАГЕРЕЙ СМЕРТИ,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Т.Е.</a:t>
            </a:r>
            <a:r>
              <a:rPr lang="ru-RU" sz="4800" b="1" dirty="0" smtClean="0"/>
              <a:t> МЕСТ ПРИНУДИТЕЛЬНОГО СОДЕРЖАНИЯ ГРАЖДАН, </a:t>
            </a:r>
          </a:p>
          <a:p>
            <a:pPr algn="ctr"/>
            <a:r>
              <a:rPr lang="ru-RU" sz="4800" b="1" dirty="0" smtClean="0"/>
              <a:t>ГДЕ ПУТЕМ СОЗДАНИЯ НЕВЫНОСИМЫХ УСЛОВИЙ УНИЧТОЖЕНО ЗНАЧИТЕЛЬНОЕ КОЛИЧЕСТВО ЛЮДЕЙ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5346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0000"/>
          </a:blip>
          <a:srcRect l="7109" r="7803" b="9548"/>
          <a:stretch>
            <a:fillRect/>
          </a:stretch>
        </p:blipFill>
        <p:spPr>
          <a:xfrm>
            <a:off x="8429752" y="0"/>
            <a:ext cx="9858248" cy="73729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7562" y="7914781"/>
            <a:ext cx="17352875" cy="147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6"/>
              </a:lnSpc>
            </a:pPr>
            <a:r>
              <a:rPr lang="ru-RU" sz="13800" spc="1408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546</a:t>
            </a:r>
            <a:r>
              <a:rPr lang="en-US" sz="13800" spc="1408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  </a:t>
            </a:r>
            <a:r>
              <a:rPr lang="en-US" sz="13800" spc="1408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000</a:t>
            </a:r>
            <a:r>
              <a:rPr lang="en-US" sz="9600" spc="1408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 </a:t>
            </a:r>
            <a:r>
              <a:rPr lang="en-US" sz="4800" spc="1408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ЧЕЛОВЕК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8902519"/>
            <a:ext cx="17352875" cy="9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5400" spc="1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УНИЧТОЖЕНО В КОНЦЛАГЕРЕ "ТРОСТЕНЕЦ"</a:t>
            </a:r>
          </a:p>
        </p:txBody>
      </p:sp>
      <p:pic>
        <p:nvPicPr>
          <p:cNvPr id="5122" name="Picture 2" descr="G:\геноцид\Без имени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132763"/>
            <a:ext cx="13343467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8429752" cy="7372937"/>
            <a:chOff x="0" y="0"/>
            <a:chExt cx="11239669" cy="983058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97000"/>
            </a:blip>
            <a:srcRect l="5907" r="7656"/>
            <a:stretch>
              <a:fillRect/>
            </a:stretch>
          </p:blipFill>
          <p:spPr>
            <a:xfrm>
              <a:off x="0" y="0"/>
              <a:ext cx="11239669" cy="983058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89083" y="148064"/>
            <a:ext cx="697371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ru-RU" sz="6600" b="1" dirty="0" smtClean="0">
                <a:solidFill>
                  <a:schemeClr val="bg1"/>
                </a:solidFill>
              </a:rPr>
              <a:t>МИНСКОЕ ГЕТТО </a:t>
            </a:r>
            <a:endParaRPr lang="en-US" sz="6499" spc="714" dirty="0">
              <a:solidFill>
                <a:schemeClr val="bg1"/>
              </a:solidFill>
              <a:latin typeface="Lato Heavy" pitchFamily="34" charset="0"/>
              <a:cs typeface="Lato Heavy" pitchFamily="34" charset="0"/>
            </a:endParaRPr>
          </a:p>
        </p:txBody>
      </p:sp>
      <p:pic>
        <p:nvPicPr>
          <p:cNvPr id="6147" name="Picture 3" descr="G:\геноцид\tild3634-3166-4539-b331-353134373733__-2 узники минского гет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85"/>
            <a:ext cx="18288000" cy="116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0" y="1333500"/>
            <a:ext cx="18288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spc="140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УНИЧТОЖЕНО </a:t>
            </a:r>
          </a:p>
          <a:p>
            <a:pPr algn="ctr"/>
            <a:r>
              <a:rPr lang="ru-RU" sz="5400" spc="140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Lato Heavy" pitchFamily="34" charset="0"/>
              </a:rPr>
              <a:t>НЕ МЕНЕЕ 90 ТЫС.ЕВРЕЕВ</a:t>
            </a:r>
            <a:endParaRPr lang="en-US" sz="5400" spc="140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Lato Heavy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геноцид\Бе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3"/>
            <a:ext cx="18288001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/>
          <p:nvPr/>
        </p:nvSpPr>
        <p:spPr>
          <a:xfrm>
            <a:off x="1" y="1"/>
            <a:ext cx="18288000" cy="190978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228600" y="217011"/>
            <a:ext cx="18059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smtClean="0"/>
              <a:t>«УСМИРИТЕЛЬНЫЕ» АКЦИИ </a:t>
            </a:r>
          </a:p>
          <a:p>
            <a:pPr algn="ctr"/>
            <a:r>
              <a:rPr lang="ru-RU" sz="4800" b="1" dirty="0" smtClean="0"/>
              <a:t>НАЦИСТСКИХ ВОЕННЫХ ПРЕСТУПНИКОВ И ИХ ПОСОБНИКОВ</a:t>
            </a:r>
            <a:endParaRPr lang="en-US" sz="4800" b="1" spc="588" dirty="0">
              <a:solidFill>
                <a:srgbClr val="04345C"/>
              </a:solidFill>
              <a:latin typeface="Lato Heavy" pitchFamily="34" charset="0"/>
              <a:cs typeface="Lato Heavy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837</Words>
  <Application>Microsoft Office PowerPoint</Application>
  <PresentationFormat>Произвольный</PresentationFormat>
  <Paragraphs>156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Montserrat Light Bold</vt:lpstr>
      <vt:lpstr>Lato Heavy</vt:lpstr>
      <vt:lpstr>Arial Black</vt:lpstr>
      <vt:lpstr>Arial</vt:lpstr>
      <vt:lpstr>Lato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Inflation and Deflation Education Presentation</dc:title>
  <dc:creator>PC</dc:creator>
  <cp:lastModifiedBy>Таратынко Валерия Валерьевна</cp:lastModifiedBy>
  <cp:revision>102</cp:revision>
  <dcterms:created xsi:type="dcterms:W3CDTF">2006-08-16T00:00:00Z</dcterms:created>
  <dcterms:modified xsi:type="dcterms:W3CDTF">2023-02-03T11:45:21Z</dcterms:modified>
  <dc:identifier>DAEDWOKXM7A</dc:identifier>
</cp:coreProperties>
</file>